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52"/>
  </p:notesMasterIdLst>
  <p:sldIdLst>
    <p:sldId id="583" r:id="rId3"/>
    <p:sldId id="598" r:id="rId4"/>
    <p:sldId id="600" r:id="rId5"/>
    <p:sldId id="622" r:id="rId6"/>
    <p:sldId id="624" r:id="rId7"/>
    <p:sldId id="625" r:id="rId8"/>
    <p:sldId id="626" r:id="rId9"/>
    <p:sldId id="627" r:id="rId10"/>
    <p:sldId id="628" r:id="rId11"/>
    <p:sldId id="630" r:id="rId12"/>
    <p:sldId id="631" r:id="rId13"/>
    <p:sldId id="632" r:id="rId14"/>
    <p:sldId id="633" r:id="rId15"/>
    <p:sldId id="635" r:id="rId16"/>
    <p:sldId id="634" r:id="rId17"/>
    <p:sldId id="636" r:id="rId18"/>
    <p:sldId id="637" r:id="rId19"/>
    <p:sldId id="638" r:id="rId20"/>
    <p:sldId id="639" r:id="rId21"/>
    <p:sldId id="665" r:id="rId22"/>
    <p:sldId id="666" r:id="rId23"/>
    <p:sldId id="640" r:id="rId24"/>
    <p:sldId id="643" r:id="rId25"/>
    <p:sldId id="642" r:id="rId26"/>
    <p:sldId id="644" r:id="rId27"/>
    <p:sldId id="645" r:id="rId28"/>
    <p:sldId id="646" r:id="rId29"/>
    <p:sldId id="647" r:id="rId30"/>
    <p:sldId id="648" r:id="rId31"/>
    <p:sldId id="649" r:id="rId32"/>
    <p:sldId id="650" r:id="rId33"/>
    <p:sldId id="652" r:id="rId34"/>
    <p:sldId id="651" r:id="rId35"/>
    <p:sldId id="653" r:id="rId36"/>
    <p:sldId id="654" r:id="rId37"/>
    <p:sldId id="655" r:id="rId38"/>
    <p:sldId id="656" r:id="rId39"/>
    <p:sldId id="657" r:id="rId40"/>
    <p:sldId id="658" r:id="rId41"/>
    <p:sldId id="659" r:id="rId42"/>
    <p:sldId id="660" r:id="rId43"/>
    <p:sldId id="661" r:id="rId44"/>
    <p:sldId id="662" r:id="rId45"/>
    <p:sldId id="663" r:id="rId46"/>
    <p:sldId id="664" r:id="rId47"/>
    <p:sldId id="667" r:id="rId48"/>
    <p:sldId id="668" r:id="rId49"/>
    <p:sldId id="669" r:id="rId50"/>
    <p:sldId id="60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1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怡婷" initials="吴" lastIdx="1" clrIdx="0"/>
  <p:cmAuthor id="2" name="Tony" initials="T" lastIdx="1" clrIdx="1">
    <p:extLst>
      <p:ext uri="{19B8F6BF-5375-455C-9EA6-DF929625EA0E}">
        <p15:presenceInfo xmlns:p15="http://schemas.microsoft.com/office/powerpoint/2012/main" userId="To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E7E6E6"/>
    <a:srgbClr val="ECECEC"/>
    <a:srgbClr val="30CEC2"/>
    <a:srgbClr val="ECF4FF"/>
    <a:srgbClr val="272729"/>
    <a:srgbClr val="20FFFF"/>
    <a:srgbClr val="0000FF"/>
    <a:srgbClr val="2D7EEC"/>
    <a:srgbClr val="FFB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6" autoAdjust="0"/>
    <p:restoredTop sz="95428" autoAdjust="0"/>
  </p:normalViewPr>
  <p:slideViewPr>
    <p:cSldViewPr>
      <p:cViewPr varScale="1">
        <p:scale>
          <a:sx n="115" d="100"/>
          <a:sy n="115" d="100"/>
        </p:scale>
        <p:origin x="786" y="102"/>
      </p:cViewPr>
      <p:guideLst>
        <p:guide orient="horz" pos="2155"/>
        <p:guide pos="2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-1758"/>
    </p:cViewPr>
  </p:sorterViewPr>
  <p:notesViewPr>
    <p:cSldViewPr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C15D7A-6592-410C-AE61-6886E80A624F}" type="doc">
      <dgm:prSet loTypeId="urn:microsoft.com/office/officeart/2005/8/layout/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F6DF07-E41E-4DA4-9B90-52388EA07001}">
      <dgm:prSet phldrT="[文本]" custT="1"/>
      <dgm:spPr/>
      <dgm:t>
        <a:bodyPr/>
        <a:lstStyle/>
        <a:p>
          <a:r>
            <a:rPr lang="zh-CN" altLang="en-US" sz="1000" b="1" dirty="0"/>
            <a:t>元数据阶段</a:t>
          </a:r>
          <a:endParaRPr lang="en-US" altLang="zh-CN" sz="1000" b="1" dirty="0"/>
        </a:p>
        <a:p>
          <a:r>
            <a:rPr lang="en-US" altLang="zh-CN" sz="700" dirty="0"/>
            <a:t>1.</a:t>
          </a:r>
          <a:r>
            <a:rPr lang="zh-CN" altLang="en-US" sz="700" dirty="0"/>
            <a:t>配置阶段</a:t>
          </a:r>
          <a:endParaRPr lang="en-US" altLang="zh-CN" sz="700" dirty="0"/>
        </a:p>
        <a:p>
          <a:r>
            <a:rPr lang="en-US" altLang="zh-CN" sz="700" dirty="0"/>
            <a:t>2.</a:t>
          </a:r>
          <a:r>
            <a:rPr lang="zh-CN" altLang="en-US" sz="700" dirty="0"/>
            <a:t>解析阶段</a:t>
          </a:r>
        </a:p>
      </dgm:t>
    </dgm:pt>
    <dgm:pt modelId="{DEC68845-43FD-4392-96D1-6548E4C1AA0D}" type="parTrans" cxnId="{16A9D718-0DF4-413A-A4D4-02156B609B9E}">
      <dgm:prSet/>
      <dgm:spPr/>
      <dgm:t>
        <a:bodyPr/>
        <a:lstStyle/>
        <a:p>
          <a:endParaRPr lang="zh-CN" altLang="en-US"/>
        </a:p>
      </dgm:t>
    </dgm:pt>
    <dgm:pt modelId="{EA575A70-BAD6-4C4F-B7DD-F0F78DD6CA45}" type="sibTrans" cxnId="{16A9D718-0DF4-413A-A4D4-02156B609B9E}">
      <dgm:prSet/>
      <dgm:spPr/>
      <dgm:t>
        <a:bodyPr/>
        <a:lstStyle/>
        <a:p>
          <a:endParaRPr lang="zh-CN" altLang="en-US"/>
        </a:p>
      </dgm:t>
    </dgm:pt>
    <dgm:pt modelId="{9841DC31-8E93-42DC-9AEA-8307D874BFBE}">
      <dgm:prSet phldrT="[文本]" custT="1"/>
      <dgm:spPr/>
      <dgm:t>
        <a:bodyPr/>
        <a:lstStyle/>
        <a:p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 Class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装载阶段</a:t>
          </a:r>
        </a:p>
      </dgm:t>
    </dgm:pt>
    <dgm:pt modelId="{34BD3A05-5633-4191-BD1F-804F262AD0B5}" type="parTrans" cxnId="{4EA04A44-C5BD-4362-A311-A8032D654CB6}">
      <dgm:prSet/>
      <dgm:spPr/>
      <dgm:t>
        <a:bodyPr/>
        <a:lstStyle/>
        <a:p>
          <a:endParaRPr lang="zh-CN" altLang="en-US"/>
        </a:p>
      </dgm:t>
    </dgm:pt>
    <dgm:pt modelId="{4675542A-83A2-47B7-BB3A-BFB1DBBA572A}" type="sibTrans" cxnId="{4EA04A44-C5BD-4362-A311-A8032D654CB6}">
      <dgm:prSet/>
      <dgm:spPr/>
      <dgm:t>
        <a:bodyPr/>
        <a:lstStyle/>
        <a:p>
          <a:endParaRPr lang="zh-CN" altLang="en-US"/>
        </a:p>
      </dgm:t>
    </dgm:pt>
    <dgm:pt modelId="{0DEAA1C6-B447-420A-8EE2-DB304E00162A}">
      <dgm:prSet phldrT="[文本]"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实例化阶段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1.</a:t>
          </a:r>
          <a:r>
            <a:rPr lang="zh-CN" altLang="en-US" sz="700" kern="1200" dirty="0"/>
            <a:t>实例化前阶段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2.</a:t>
          </a:r>
          <a:r>
            <a:rPr lang="zh-CN" altLang="en-US" sz="700" kern="1200" dirty="0"/>
            <a:t>实例化阶段</a:t>
          </a:r>
        </a:p>
      </dgm:t>
    </dgm:pt>
    <dgm:pt modelId="{07C34D5F-C1CF-4F9E-90B8-FE1202E6EB43}" type="parTrans" cxnId="{70D26D5F-78FC-4A61-8B2D-089D29C90C5C}">
      <dgm:prSet/>
      <dgm:spPr/>
      <dgm:t>
        <a:bodyPr/>
        <a:lstStyle/>
        <a:p>
          <a:endParaRPr lang="zh-CN" altLang="en-US"/>
        </a:p>
      </dgm:t>
    </dgm:pt>
    <dgm:pt modelId="{2CDB0EA8-834F-4C1D-8975-415553EBFC80}" type="sibTrans" cxnId="{70D26D5F-78FC-4A61-8B2D-089D29C90C5C}">
      <dgm:prSet/>
      <dgm:spPr/>
      <dgm:t>
        <a:bodyPr/>
        <a:lstStyle/>
        <a:p>
          <a:endParaRPr lang="zh-CN" altLang="en-US"/>
        </a:p>
      </dgm:t>
    </dgm:pt>
    <dgm:pt modelId="{A90467DB-A67E-4669-BF70-2918E631351B}">
      <dgm:prSet phldrT="[文本]"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 err="1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BeanDefinition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后置处理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</dgm:t>
    </dgm:pt>
    <dgm:pt modelId="{8C2F1508-1DB7-4EB4-83F9-321C9A0B4D09}" type="parTrans" cxnId="{CB60B04D-E903-4A93-A9DB-7ECC86CCC2E2}">
      <dgm:prSet/>
      <dgm:spPr/>
      <dgm:t>
        <a:bodyPr/>
        <a:lstStyle/>
        <a:p>
          <a:endParaRPr lang="zh-CN" altLang="en-US"/>
        </a:p>
      </dgm:t>
    </dgm:pt>
    <dgm:pt modelId="{6F16E083-4F3C-4A4F-B2D5-72BD3134C719}" type="sibTrans" cxnId="{CB60B04D-E903-4A93-A9DB-7ECC86CCC2E2}">
      <dgm:prSet/>
      <dgm:spPr/>
      <dgm:t>
        <a:bodyPr/>
        <a:lstStyle/>
        <a:p>
          <a:endParaRPr lang="zh-CN" altLang="en-US"/>
        </a:p>
      </dgm:t>
    </dgm:pt>
    <dgm:pt modelId="{0EE51C44-83D1-4BCB-BD37-D9CD4058B945}">
      <dgm:prSet phldrT="[文本]"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初始化阶段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1.BeanAware</a:t>
          </a:r>
          <a:r>
            <a:rPr lang="zh-CN" altLang="en-US" sz="700" kern="1200" dirty="0"/>
            <a:t>回调阶段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2.</a:t>
          </a:r>
          <a:r>
            <a:rPr lang="zh-CN" altLang="en-US" sz="700" kern="1200" dirty="0"/>
            <a:t>初始化前阶段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3.</a:t>
          </a:r>
          <a:r>
            <a:rPr lang="zh-CN" altLang="en-US" sz="700" kern="1200" dirty="0"/>
            <a:t>初始化阶段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4.</a:t>
          </a:r>
          <a:r>
            <a:rPr lang="zh-CN" altLang="en-US" sz="700" kern="1200" dirty="0"/>
            <a:t>初始化后阶段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5.</a:t>
          </a:r>
          <a:r>
            <a:rPr lang="zh-CN" altLang="en-US" sz="700" kern="1200" dirty="0"/>
            <a:t>初始化完成后阶段</a:t>
          </a:r>
          <a:endParaRPr lang="en-US" altLang="zh-CN" sz="700" kern="1200" dirty="0"/>
        </a:p>
      </dgm:t>
    </dgm:pt>
    <dgm:pt modelId="{9C9C5614-1B5B-475D-B00C-C2645E830F3A}" type="parTrans" cxnId="{513B4DE7-A098-4167-9A2C-81799A5F3AD2}">
      <dgm:prSet/>
      <dgm:spPr/>
      <dgm:t>
        <a:bodyPr/>
        <a:lstStyle/>
        <a:p>
          <a:endParaRPr lang="zh-CN" altLang="en-US"/>
        </a:p>
      </dgm:t>
    </dgm:pt>
    <dgm:pt modelId="{26E8C5AA-DB27-4B4F-9500-222E0F728CEE}" type="sibTrans" cxnId="{513B4DE7-A098-4167-9A2C-81799A5F3AD2}">
      <dgm:prSet/>
      <dgm:spPr/>
      <dgm:t>
        <a:bodyPr/>
        <a:lstStyle/>
        <a:p>
          <a:endParaRPr lang="zh-CN" altLang="en-US"/>
        </a:p>
      </dgm:t>
    </dgm:pt>
    <dgm:pt modelId="{900EBBF2-E563-49A8-AAAA-92E3BEDBE4B5}">
      <dgm:prSet phldrT="[文本]" custT="1"/>
      <dgm:spPr/>
      <dgm:t>
        <a:bodyPr/>
        <a:lstStyle/>
        <a:p>
          <a:r>
            <a:rPr lang="en-US" altLang="zh-CN" sz="900" b="1" dirty="0" err="1"/>
            <a:t>BeanDefinition</a:t>
          </a:r>
          <a:r>
            <a:rPr lang="zh-CN" altLang="en-US" sz="900" b="1" dirty="0"/>
            <a:t>处理阶段</a:t>
          </a:r>
          <a:endParaRPr lang="en-US" altLang="zh-CN" sz="900" b="1" dirty="0"/>
        </a:p>
        <a:p>
          <a:r>
            <a:rPr lang="en-US" altLang="zh-CN" sz="700" dirty="0"/>
            <a:t>1.</a:t>
          </a:r>
          <a:r>
            <a:rPr lang="zh-CN" altLang="en-US" sz="700" dirty="0"/>
            <a:t>注册</a:t>
          </a:r>
          <a:endParaRPr lang="en-US" altLang="zh-CN" sz="700" dirty="0"/>
        </a:p>
        <a:p>
          <a:r>
            <a:rPr lang="en-US" altLang="zh-CN" sz="700" dirty="0"/>
            <a:t>2.</a:t>
          </a:r>
          <a:r>
            <a:rPr lang="zh-CN" altLang="en-US" sz="700" dirty="0"/>
            <a:t>合并</a:t>
          </a:r>
          <a:endParaRPr lang="en-US" altLang="zh-CN" sz="700" dirty="0"/>
        </a:p>
      </dgm:t>
    </dgm:pt>
    <dgm:pt modelId="{234B0450-DC31-4A94-9291-E40C9C43EAD5}" type="sibTrans" cxnId="{72F44DF9-B046-42F5-9430-AF63BF7E5112}">
      <dgm:prSet/>
      <dgm:spPr/>
      <dgm:t>
        <a:bodyPr/>
        <a:lstStyle/>
        <a:p>
          <a:endParaRPr lang="zh-CN" altLang="en-US"/>
        </a:p>
      </dgm:t>
    </dgm:pt>
    <dgm:pt modelId="{21ECC794-A9A9-4EAF-8E68-C0F967A8AF00}" type="parTrans" cxnId="{72F44DF9-B046-42F5-9430-AF63BF7E5112}">
      <dgm:prSet/>
      <dgm:spPr/>
      <dgm:t>
        <a:bodyPr/>
        <a:lstStyle/>
        <a:p>
          <a:endParaRPr lang="zh-CN" altLang="en-US"/>
        </a:p>
      </dgm:t>
    </dgm:pt>
    <dgm:pt modelId="{7B994E83-E955-4111-A577-6083D169150E}">
      <dgm:prSet phldrT="[文本]"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使用阶段</a:t>
          </a:r>
        </a:p>
      </dgm:t>
    </dgm:pt>
    <dgm:pt modelId="{45780B14-12F0-4B89-B8C1-E68DC0B176EE}" type="parTrans" cxnId="{9BDF8A3D-BD5E-467B-8DD1-91EE7925A521}">
      <dgm:prSet/>
      <dgm:spPr/>
      <dgm:t>
        <a:bodyPr/>
        <a:lstStyle/>
        <a:p>
          <a:endParaRPr lang="zh-CN" altLang="en-US"/>
        </a:p>
      </dgm:t>
    </dgm:pt>
    <dgm:pt modelId="{180A7099-B9A5-41FC-A694-C36B3D4223B1}" type="sibTrans" cxnId="{9BDF8A3D-BD5E-467B-8DD1-91EE7925A521}">
      <dgm:prSet/>
      <dgm:spPr/>
      <dgm:t>
        <a:bodyPr/>
        <a:lstStyle/>
        <a:p>
          <a:endParaRPr lang="zh-CN" altLang="en-US"/>
        </a:p>
      </dgm:t>
    </dgm:pt>
    <dgm:pt modelId="{673A7312-4AF0-4F9B-9D79-3C4D40BAD604}">
      <dgm:prSet phldrT="[文本]"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销毁阶段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销毁阶段</a:t>
          </a:r>
        </a:p>
      </dgm:t>
    </dgm:pt>
    <dgm:pt modelId="{3895DCFC-ACF8-4A6B-8621-A5C9DEDB470A}" type="parTrans" cxnId="{127CDD19-28FD-405F-A3A1-4A8DEDE2BF92}">
      <dgm:prSet/>
      <dgm:spPr/>
      <dgm:t>
        <a:bodyPr/>
        <a:lstStyle/>
        <a:p>
          <a:endParaRPr lang="zh-CN" altLang="en-US"/>
        </a:p>
      </dgm:t>
    </dgm:pt>
    <dgm:pt modelId="{BEBE98B2-E14F-4BC5-AAAF-9BDD56F3C47F}" type="sibTrans" cxnId="{127CDD19-28FD-405F-A3A1-4A8DEDE2BF92}">
      <dgm:prSet/>
      <dgm:spPr/>
      <dgm:t>
        <a:bodyPr/>
        <a:lstStyle/>
        <a:p>
          <a:endParaRPr lang="zh-CN" altLang="en-US"/>
        </a:p>
      </dgm:t>
    </dgm:pt>
    <dgm:pt modelId="{FCE8FBDD-BCD7-45EC-9BC1-98905AACBF95}">
      <dgm:prSet phldrT="[文本]" custT="1"/>
      <dgm:spPr/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属性填充阶段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实例化后阶段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属性赋值前阶段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属性赋值阶段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 dirty="0"/>
        </a:p>
      </dgm:t>
    </dgm:pt>
    <dgm:pt modelId="{8A7B15B0-1295-40B9-A224-07258F4382B6}" type="parTrans" cxnId="{C6BC19B3-FC87-4D6E-9315-4B14098B0F76}">
      <dgm:prSet/>
      <dgm:spPr/>
      <dgm:t>
        <a:bodyPr/>
        <a:lstStyle/>
        <a:p>
          <a:endParaRPr lang="zh-CN" altLang="en-US"/>
        </a:p>
      </dgm:t>
    </dgm:pt>
    <dgm:pt modelId="{D4B0094A-B328-435F-B104-23090B89C764}" type="sibTrans" cxnId="{C6BC19B3-FC87-4D6E-9315-4B14098B0F76}">
      <dgm:prSet/>
      <dgm:spPr/>
      <dgm:t>
        <a:bodyPr/>
        <a:lstStyle/>
        <a:p>
          <a:endParaRPr lang="zh-CN" altLang="en-US"/>
        </a:p>
      </dgm:t>
    </dgm:pt>
    <dgm:pt modelId="{6D8CBE14-7657-4A09-B73B-4AEDE1E947CB}" type="pres">
      <dgm:prSet presAssocID="{2BC15D7A-6592-410C-AE61-6886E80A62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1B2CD60-0243-49D0-96AF-BD87C4BB8942}" type="pres">
      <dgm:prSet presAssocID="{10F6DF07-E41E-4DA4-9B90-52388EA07001}" presName="node" presStyleLbl="node1" presStyleIdx="0" presStyleCnt="9" custLinFactNeighborX="-2386" custLinFactNeighborY="-53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8BFC95-D698-42F9-A6A3-1068BE72BEAE}" type="pres">
      <dgm:prSet presAssocID="{EA575A70-BAD6-4C4F-B7DD-F0F78DD6CA45}" presName="sibTrans" presStyleLbl="sibTrans2D1" presStyleIdx="0" presStyleCnt="8"/>
      <dgm:spPr/>
      <dgm:t>
        <a:bodyPr/>
        <a:lstStyle/>
        <a:p>
          <a:endParaRPr lang="zh-CN" altLang="en-US"/>
        </a:p>
      </dgm:t>
    </dgm:pt>
    <dgm:pt modelId="{8F530BCE-4E86-4732-8A7B-8A1F6436131A}" type="pres">
      <dgm:prSet presAssocID="{EA575A70-BAD6-4C4F-B7DD-F0F78DD6CA45}" presName="connectorText" presStyleLbl="sibTrans2D1" presStyleIdx="0" presStyleCnt="8"/>
      <dgm:spPr/>
      <dgm:t>
        <a:bodyPr/>
        <a:lstStyle/>
        <a:p>
          <a:endParaRPr lang="zh-CN" altLang="en-US"/>
        </a:p>
      </dgm:t>
    </dgm:pt>
    <dgm:pt modelId="{027026D4-CEFF-45EB-ACF2-0FBD9AA09726}" type="pres">
      <dgm:prSet presAssocID="{900EBBF2-E563-49A8-AAAA-92E3BEDBE4B5}" presName="node" presStyleLbl="node1" presStyleIdx="1" presStyleCnt="9" custLinFactNeighborX="-1589" custLinFactNeighborY="-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25482E-DA72-426E-BAEC-4B4F9434E996}" type="pres">
      <dgm:prSet presAssocID="{234B0450-DC31-4A94-9291-E40C9C43EAD5}" presName="sibTrans" presStyleLbl="sibTrans2D1" presStyleIdx="1" presStyleCnt="8"/>
      <dgm:spPr/>
      <dgm:t>
        <a:bodyPr/>
        <a:lstStyle/>
        <a:p>
          <a:endParaRPr lang="zh-CN" altLang="en-US"/>
        </a:p>
      </dgm:t>
    </dgm:pt>
    <dgm:pt modelId="{1AEE55B8-07D1-464F-8C15-8CDC146EB0AA}" type="pres">
      <dgm:prSet presAssocID="{234B0450-DC31-4A94-9291-E40C9C43EAD5}" presName="connectorText" presStyleLbl="sibTrans2D1" presStyleIdx="1" presStyleCnt="8"/>
      <dgm:spPr/>
      <dgm:t>
        <a:bodyPr/>
        <a:lstStyle/>
        <a:p>
          <a:endParaRPr lang="zh-CN" altLang="en-US"/>
        </a:p>
      </dgm:t>
    </dgm:pt>
    <dgm:pt modelId="{3A0F199B-2AA1-4077-9700-DBCE78FE6F05}" type="pres">
      <dgm:prSet presAssocID="{9841DC31-8E93-42DC-9AEA-8307D874BFB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26D0EE-9096-4960-94E1-B38C77C881E7}" type="pres">
      <dgm:prSet presAssocID="{4675542A-83A2-47B7-BB3A-BFB1DBBA572A}" presName="sibTrans" presStyleLbl="sibTrans2D1" presStyleIdx="2" presStyleCnt="8"/>
      <dgm:spPr/>
      <dgm:t>
        <a:bodyPr/>
        <a:lstStyle/>
        <a:p>
          <a:endParaRPr lang="zh-CN" altLang="en-US"/>
        </a:p>
      </dgm:t>
    </dgm:pt>
    <dgm:pt modelId="{0EDB43B6-BEEA-4521-B5A1-B05B6CC68CAB}" type="pres">
      <dgm:prSet presAssocID="{4675542A-83A2-47B7-BB3A-BFB1DBBA572A}" presName="connectorText" presStyleLbl="sibTrans2D1" presStyleIdx="2" presStyleCnt="8"/>
      <dgm:spPr/>
      <dgm:t>
        <a:bodyPr/>
        <a:lstStyle/>
        <a:p>
          <a:endParaRPr lang="zh-CN" altLang="en-US"/>
        </a:p>
      </dgm:t>
    </dgm:pt>
    <dgm:pt modelId="{C4CCF06B-95D4-4A03-B0FA-A3574C738DA8}" type="pres">
      <dgm:prSet presAssocID="{0DEAA1C6-B447-420A-8EE2-DB304E00162A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5C3277-FECC-4EF6-8347-A233EE878A63}" type="pres">
      <dgm:prSet presAssocID="{2CDB0EA8-834F-4C1D-8975-415553EBFC80}" presName="sibTrans" presStyleLbl="sibTrans2D1" presStyleIdx="3" presStyleCnt="8"/>
      <dgm:spPr/>
      <dgm:t>
        <a:bodyPr/>
        <a:lstStyle/>
        <a:p>
          <a:endParaRPr lang="zh-CN" altLang="en-US"/>
        </a:p>
      </dgm:t>
    </dgm:pt>
    <dgm:pt modelId="{4B95C6D8-38A2-4A11-A589-C87702A73BDA}" type="pres">
      <dgm:prSet presAssocID="{2CDB0EA8-834F-4C1D-8975-415553EBFC80}" presName="connectorText" presStyleLbl="sibTrans2D1" presStyleIdx="3" presStyleCnt="8"/>
      <dgm:spPr/>
      <dgm:t>
        <a:bodyPr/>
        <a:lstStyle/>
        <a:p>
          <a:endParaRPr lang="zh-CN" altLang="en-US"/>
        </a:p>
      </dgm:t>
    </dgm:pt>
    <dgm:pt modelId="{15CB316B-9809-4CB4-93F7-A8BFF235EB80}" type="pres">
      <dgm:prSet presAssocID="{A90467DB-A67E-4669-BF70-2918E631351B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0D3C04-128F-487D-A71F-C9724B2D9A89}" type="pres">
      <dgm:prSet presAssocID="{6F16E083-4F3C-4A4F-B2D5-72BD3134C719}" presName="sibTrans" presStyleLbl="sibTrans2D1" presStyleIdx="4" presStyleCnt="8"/>
      <dgm:spPr/>
      <dgm:t>
        <a:bodyPr/>
        <a:lstStyle/>
        <a:p>
          <a:endParaRPr lang="zh-CN" altLang="en-US"/>
        </a:p>
      </dgm:t>
    </dgm:pt>
    <dgm:pt modelId="{6EC756E1-10D2-42F4-9CA2-1DEBC558B648}" type="pres">
      <dgm:prSet presAssocID="{6F16E083-4F3C-4A4F-B2D5-72BD3134C719}" presName="connectorText" presStyleLbl="sibTrans2D1" presStyleIdx="4" presStyleCnt="8"/>
      <dgm:spPr/>
      <dgm:t>
        <a:bodyPr/>
        <a:lstStyle/>
        <a:p>
          <a:endParaRPr lang="zh-CN" altLang="en-US"/>
        </a:p>
      </dgm:t>
    </dgm:pt>
    <dgm:pt modelId="{AAC41086-B6B7-4592-B688-EF301041D1D6}" type="pres">
      <dgm:prSet presAssocID="{FCE8FBDD-BCD7-45EC-9BC1-98905AACBF9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7F7536-8CDD-4D75-A198-8BDAB3E18092}" type="pres">
      <dgm:prSet presAssocID="{D4B0094A-B328-435F-B104-23090B89C764}" presName="sibTrans" presStyleLbl="sibTrans2D1" presStyleIdx="5" presStyleCnt="8"/>
      <dgm:spPr/>
      <dgm:t>
        <a:bodyPr/>
        <a:lstStyle/>
        <a:p>
          <a:endParaRPr lang="zh-CN" altLang="en-US"/>
        </a:p>
      </dgm:t>
    </dgm:pt>
    <dgm:pt modelId="{B0FBE848-A100-4BA4-A2FD-E1F6E2028836}" type="pres">
      <dgm:prSet presAssocID="{D4B0094A-B328-435F-B104-23090B89C764}" presName="connectorText" presStyleLbl="sibTrans2D1" presStyleIdx="5" presStyleCnt="8"/>
      <dgm:spPr/>
      <dgm:t>
        <a:bodyPr/>
        <a:lstStyle/>
        <a:p>
          <a:endParaRPr lang="zh-CN" altLang="en-US"/>
        </a:p>
      </dgm:t>
    </dgm:pt>
    <dgm:pt modelId="{B030B57E-B3C8-4D6C-B916-2DE97A012FFE}" type="pres">
      <dgm:prSet presAssocID="{0EE51C44-83D1-4BCB-BD37-D9CD4058B945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CB629-FC28-4E0A-BD4E-F39953590E01}" type="pres">
      <dgm:prSet presAssocID="{26E8C5AA-DB27-4B4F-9500-222E0F728CEE}" presName="sibTrans" presStyleLbl="sibTrans2D1" presStyleIdx="6" presStyleCnt="8"/>
      <dgm:spPr/>
      <dgm:t>
        <a:bodyPr/>
        <a:lstStyle/>
        <a:p>
          <a:endParaRPr lang="zh-CN" altLang="en-US"/>
        </a:p>
      </dgm:t>
    </dgm:pt>
    <dgm:pt modelId="{9A625643-1DCB-4884-8BAD-9939C6E0462C}" type="pres">
      <dgm:prSet presAssocID="{26E8C5AA-DB27-4B4F-9500-222E0F728CEE}" presName="connectorText" presStyleLbl="sibTrans2D1" presStyleIdx="6" presStyleCnt="8"/>
      <dgm:spPr/>
      <dgm:t>
        <a:bodyPr/>
        <a:lstStyle/>
        <a:p>
          <a:endParaRPr lang="zh-CN" altLang="en-US"/>
        </a:p>
      </dgm:t>
    </dgm:pt>
    <dgm:pt modelId="{86BE189A-56C0-4BD7-B914-A03654492D88}" type="pres">
      <dgm:prSet presAssocID="{7B994E83-E955-4111-A577-6083D169150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AC584B-D4CE-4431-AE50-5E58517A00AA}" type="pres">
      <dgm:prSet presAssocID="{180A7099-B9A5-41FC-A694-C36B3D4223B1}" presName="sibTrans" presStyleLbl="sibTrans2D1" presStyleIdx="7" presStyleCnt="8"/>
      <dgm:spPr/>
      <dgm:t>
        <a:bodyPr/>
        <a:lstStyle/>
        <a:p>
          <a:endParaRPr lang="zh-CN" altLang="en-US"/>
        </a:p>
      </dgm:t>
    </dgm:pt>
    <dgm:pt modelId="{3515111D-7C65-4E40-B31E-B5A38A160B43}" type="pres">
      <dgm:prSet presAssocID="{180A7099-B9A5-41FC-A694-C36B3D4223B1}" presName="connectorText" presStyleLbl="sibTrans2D1" presStyleIdx="7" presStyleCnt="8"/>
      <dgm:spPr/>
      <dgm:t>
        <a:bodyPr/>
        <a:lstStyle/>
        <a:p>
          <a:endParaRPr lang="zh-CN" altLang="en-US"/>
        </a:p>
      </dgm:t>
    </dgm:pt>
    <dgm:pt modelId="{F8E5BE74-0D50-4097-B0F4-FFC5C44505A2}" type="pres">
      <dgm:prSet presAssocID="{673A7312-4AF0-4F9B-9D79-3C4D40BAD604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34F033-F905-4830-93F5-93F436D532CE}" type="presOf" srcId="{180A7099-B9A5-41FC-A694-C36B3D4223B1}" destId="{3515111D-7C65-4E40-B31E-B5A38A160B43}" srcOrd="1" destOrd="0" presId="urn:microsoft.com/office/officeart/2005/8/layout/process5"/>
    <dgm:cxn modelId="{F342C067-045B-4439-ACB5-DECBD3FD9328}" type="presOf" srcId="{D4B0094A-B328-435F-B104-23090B89C764}" destId="{B0FBE848-A100-4BA4-A2FD-E1F6E2028836}" srcOrd="1" destOrd="0" presId="urn:microsoft.com/office/officeart/2005/8/layout/process5"/>
    <dgm:cxn modelId="{CBDCC4E4-4E46-4611-B622-F474A314C4CF}" type="presOf" srcId="{234B0450-DC31-4A94-9291-E40C9C43EAD5}" destId="{1AEE55B8-07D1-464F-8C15-8CDC146EB0AA}" srcOrd="1" destOrd="0" presId="urn:microsoft.com/office/officeart/2005/8/layout/process5"/>
    <dgm:cxn modelId="{CF1E08CB-DFCD-4906-80EB-CA6C21B661BB}" type="presOf" srcId="{9841DC31-8E93-42DC-9AEA-8307D874BFBE}" destId="{3A0F199B-2AA1-4077-9700-DBCE78FE6F05}" srcOrd="0" destOrd="0" presId="urn:microsoft.com/office/officeart/2005/8/layout/process5"/>
    <dgm:cxn modelId="{A2B3AD20-68F1-43EE-8A48-C2FA3A5D5058}" type="presOf" srcId="{EA575A70-BAD6-4C4F-B7DD-F0F78DD6CA45}" destId="{8F530BCE-4E86-4732-8A7B-8A1F6436131A}" srcOrd="1" destOrd="0" presId="urn:microsoft.com/office/officeart/2005/8/layout/process5"/>
    <dgm:cxn modelId="{A65EA956-9BAA-4BC3-B6FD-35360CE3BF1D}" type="presOf" srcId="{673A7312-4AF0-4F9B-9D79-3C4D40BAD604}" destId="{F8E5BE74-0D50-4097-B0F4-FFC5C44505A2}" srcOrd="0" destOrd="0" presId="urn:microsoft.com/office/officeart/2005/8/layout/process5"/>
    <dgm:cxn modelId="{127CDD19-28FD-405F-A3A1-4A8DEDE2BF92}" srcId="{2BC15D7A-6592-410C-AE61-6886E80A624F}" destId="{673A7312-4AF0-4F9B-9D79-3C4D40BAD604}" srcOrd="8" destOrd="0" parTransId="{3895DCFC-ACF8-4A6B-8621-A5C9DEDB470A}" sibTransId="{BEBE98B2-E14F-4BC5-AAAF-9BDD56F3C47F}"/>
    <dgm:cxn modelId="{971B0DC6-916F-4549-B90C-658CC0CB31AA}" type="presOf" srcId="{4675542A-83A2-47B7-BB3A-BFB1DBBA572A}" destId="{4026D0EE-9096-4960-94E1-B38C77C881E7}" srcOrd="0" destOrd="0" presId="urn:microsoft.com/office/officeart/2005/8/layout/process5"/>
    <dgm:cxn modelId="{24E58F22-7AE6-4E1B-8244-030197054D05}" type="presOf" srcId="{0EE51C44-83D1-4BCB-BD37-D9CD4058B945}" destId="{B030B57E-B3C8-4D6C-B916-2DE97A012FFE}" srcOrd="0" destOrd="0" presId="urn:microsoft.com/office/officeart/2005/8/layout/process5"/>
    <dgm:cxn modelId="{BEA10C8A-073D-417B-B3A8-C42248FF1008}" type="presOf" srcId="{26E8C5AA-DB27-4B4F-9500-222E0F728CEE}" destId="{9BECB629-FC28-4E0A-BD4E-F39953590E01}" srcOrd="0" destOrd="0" presId="urn:microsoft.com/office/officeart/2005/8/layout/process5"/>
    <dgm:cxn modelId="{4EA04A44-C5BD-4362-A311-A8032D654CB6}" srcId="{2BC15D7A-6592-410C-AE61-6886E80A624F}" destId="{9841DC31-8E93-42DC-9AEA-8307D874BFBE}" srcOrd="2" destOrd="0" parTransId="{34BD3A05-5633-4191-BD1F-804F262AD0B5}" sibTransId="{4675542A-83A2-47B7-BB3A-BFB1DBBA572A}"/>
    <dgm:cxn modelId="{8287EF2C-371C-4A28-96FD-FFA5813D3FE1}" type="presOf" srcId="{EA575A70-BAD6-4C4F-B7DD-F0F78DD6CA45}" destId="{198BFC95-D698-42F9-A6A3-1068BE72BEAE}" srcOrd="0" destOrd="0" presId="urn:microsoft.com/office/officeart/2005/8/layout/process5"/>
    <dgm:cxn modelId="{D7922095-9CFF-40B2-9605-EC35F2A8B80F}" type="presOf" srcId="{26E8C5AA-DB27-4B4F-9500-222E0F728CEE}" destId="{9A625643-1DCB-4884-8BAD-9939C6E0462C}" srcOrd="1" destOrd="0" presId="urn:microsoft.com/office/officeart/2005/8/layout/process5"/>
    <dgm:cxn modelId="{8D28A904-6B1B-460B-BFF8-5AE15313C762}" type="presOf" srcId="{2CDB0EA8-834F-4C1D-8975-415553EBFC80}" destId="{085C3277-FECC-4EF6-8347-A233EE878A63}" srcOrd="0" destOrd="0" presId="urn:microsoft.com/office/officeart/2005/8/layout/process5"/>
    <dgm:cxn modelId="{43290E1C-FD05-4598-80DB-4C9EA247ADB9}" type="presOf" srcId="{6F16E083-4F3C-4A4F-B2D5-72BD3134C719}" destId="{6EC756E1-10D2-42F4-9CA2-1DEBC558B648}" srcOrd="1" destOrd="0" presId="urn:microsoft.com/office/officeart/2005/8/layout/process5"/>
    <dgm:cxn modelId="{C6BC19B3-FC87-4D6E-9315-4B14098B0F76}" srcId="{2BC15D7A-6592-410C-AE61-6886E80A624F}" destId="{FCE8FBDD-BCD7-45EC-9BC1-98905AACBF95}" srcOrd="5" destOrd="0" parTransId="{8A7B15B0-1295-40B9-A224-07258F4382B6}" sibTransId="{D4B0094A-B328-435F-B104-23090B89C764}"/>
    <dgm:cxn modelId="{338AD46F-C7A2-4354-B7B0-06A25B6A5620}" type="presOf" srcId="{0DEAA1C6-B447-420A-8EE2-DB304E00162A}" destId="{C4CCF06B-95D4-4A03-B0FA-A3574C738DA8}" srcOrd="0" destOrd="0" presId="urn:microsoft.com/office/officeart/2005/8/layout/process5"/>
    <dgm:cxn modelId="{9BDF8A3D-BD5E-467B-8DD1-91EE7925A521}" srcId="{2BC15D7A-6592-410C-AE61-6886E80A624F}" destId="{7B994E83-E955-4111-A577-6083D169150E}" srcOrd="7" destOrd="0" parTransId="{45780B14-12F0-4B89-B8C1-E68DC0B176EE}" sibTransId="{180A7099-B9A5-41FC-A694-C36B3D4223B1}"/>
    <dgm:cxn modelId="{9D19FFC3-4E90-40E8-8D22-54D47182CBAD}" type="presOf" srcId="{10F6DF07-E41E-4DA4-9B90-52388EA07001}" destId="{F1B2CD60-0243-49D0-96AF-BD87C4BB8942}" srcOrd="0" destOrd="0" presId="urn:microsoft.com/office/officeart/2005/8/layout/process5"/>
    <dgm:cxn modelId="{513B4DE7-A098-4167-9A2C-81799A5F3AD2}" srcId="{2BC15D7A-6592-410C-AE61-6886E80A624F}" destId="{0EE51C44-83D1-4BCB-BD37-D9CD4058B945}" srcOrd="6" destOrd="0" parTransId="{9C9C5614-1B5B-475D-B00C-C2645E830F3A}" sibTransId="{26E8C5AA-DB27-4B4F-9500-222E0F728CEE}"/>
    <dgm:cxn modelId="{CB60B04D-E903-4A93-A9DB-7ECC86CCC2E2}" srcId="{2BC15D7A-6592-410C-AE61-6886E80A624F}" destId="{A90467DB-A67E-4669-BF70-2918E631351B}" srcOrd="4" destOrd="0" parTransId="{8C2F1508-1DB7-4EB4-83F9-321C9A0B4D09}" sibTransId="{6F16E083-4F3C-4A4F-B2D5-72BD3134C719}"/>
    <dgm:cxn modelId="{72F44DF9-B046-42F5-9430-AF63BF7E5112}" srcId="{2BC15D7A-6592-410C-AE61-6886E80A624F}" destId="{900EBBF2-E563-49A8-AAAA-92E3BEDBE4B5}" srcOrd="1" destOrd="0" parTransId="{21ECC794-A9A9-4EAF-8E68-C0F967A8AF00}" sibTransId="{234B0450-DC31-4A94-9291-E40C9C43EAD5}"/>
    <dgm:cxn modelId="{4B5CCFDA-4992-4919-BCC9-ECE046CEF17A}" type="presOf" srcId="{7B994E83-E955-4111-A577-6083D169150E}" destId="{86BE189A-56C0-4BD7-B914-A03654492D88}" srcOrd="0" destOrd="0" presId="urn:microsoft.com/office/officeart/2005/8/layout/process5"/>
    <dgm:cxn modelId="{983D3A7A-B245-4F29-85E9-B135D8A39CE2}" type="presOf" srcId="{900EBBF2-E563-49A8-AAAA-92E3BEDBE4B5}" destId="{027026D4-CEFF-45EB-ACF2-0FBD9AA09726}" srcOrd="0" destOrd="0" presId="urn:microsoft.com/office/officeart/2005/8/layout/process5"/>
    <dgm:cxn modelId="{3D2F430E-E0F9-4306-9160-39E8C5CBF8B3}" type="presOf" srcId="{A90467DB-A67E-4669-BF70-2918E631351B}" destId="{15CB316B-9809-4CB4-93F7-A8BFF235EB80}" srcOrd="0" destOrd="0" presId="urn:microsoft.com/office/officeart/2005/8/layout/process5"/>
    <dgm:cxn modelId="{33D021E2-290E-40FA-93D9-A58056DA00F9}" type="presOf" srcId="{FCE8FBDD-BCD7-45EC-9BC1-98905AACBF95}" destId="{AAC41086-B6B7-4592-B688-EF301041D1D6}" srcOrd="0" destOrd="0" presId="urn:microsoft.com/office/officeart/2005/8/layout/process5"/>
    <dgm:cxn modelId="{16A9D718-0DF4-413A-A4D4-02156B609B9E}" srcId="{2BC15D7A-6592-410C-AE61-6886E80A624F}" destId="{10F6DF07-E41E-4DA4-9B90-52388EA07001}" srcOrd="0" destOrd="0" parTransId="{DEC68845-43FD-4392-96D1-6548E4C1AA0D}" sibTransId="{EA575A70-BAD6-4C4F-B7DD-F0F78DD6CA45}"/>
    <dgm:cxn modelId="{70D26D5F-78FC-4A61-8B2D-089D29C90C5C}" srcId="{2BC15D7A-6592-410C-AE61-6886E80A624F}" destId="{0DEAA1C6-B447-420A-8EE2-DB304E00162A}" srcOrd="3" destOrd="0" parTransId="{07C34D5F-C1CF-4F9E-90B8-FE1202E6EB43}" sibTransId="{2CDB0EA8-834F-4C1D-8975-415553EBFC80}"/>
    <dgm:cxn modelId="{B90020A0-D960-496B-92AA-501F912B4E8F}" type="presOf" srcId="{2BC15D7A-6592-410C-AE61-6886E80A624F}" destId="{6D8CBE14-7657-4A09-B73B-4AEDE1E947CB}" srcOrd="0" destOrd="0" presId="urn:microsoft.com/office/officeart/2005/8/layout/process5"/>
    <dgm:cxn modelId="{B5BE303C-9F9C-4EBD-8DB1-1608BEF00E42}" type="presOf" srcId="{2CDB0EA8-834F-4C1D-8975-415553EBFC80}" destId="{4B95C6D8-38A2-4A11-A589-C87702A73BDA}" srcOrd="1" destOrd="0" presId="urn:microsoft.com/office/officeart/2005/8/layout/process5"/>
    <dgm:cxn modelId="{83E37B7D-4D03-4ACA-8099-9ECA2A8B224D}" type="presOf" srcId="{4675542A-83A2-47B7-BB3A-BFB1DBBA572A}" destId="{0EDB43B6-BEEA-4521-B5A1-B05B6CC68CAB}" srcOrd="1" destOrd="0" presId="urn:microsoft.com/office/officeart/2005/8/layout/process5"/>
    <dgm:cxn modelId="{562849C2-F2F2-4FBB-BC58-AF91F148D677}" type="presOf" srcId="{D4B0094A-B328-435F-B104-23090B89C764}" destId="{677F7536-8CDD-4D75-A198-8BDAB3E18092}" srcOrd="0" destOrd="0" presId="urn:microsoft.com/office/officeart/2005/8/layout/process5"/>
    <dgm:cxn modelId="{B35C6E10-B21B-488E-89FD-EA17CED8CB7F}" type="presOf" srcId="{6F16E083-4F3C-4A4F-B2D5-72BD3134C719}" destId="{5C0D3C04-128F-487D-A71F-C9724B2D9A89}" srcOrd="0" destOrd="0" presId="urn:microsoft.com/office/officeart/2005/8/layout/process5"/>
    <dgm:cxn modelId="{33856525-372A-4181-92EC-924AB987B505}" type="presOf" srcId="{234B0450-DC31-4A94-9291-E40C9C43EAD5}" destId="{CA25482E-DA72-426E-BAEC-4B4F9434E996}" srcOrd="0" destOrd="0" presId="urn:microsoft.com/office/officeart/2005/8/layout/process5"/>
    <dgm:cxn modelId="{403AD8AC-3D2C-410B-A7DD-A5D646C98640}" type="presOf" srcId="{180A7099-B9A5-41FC-A694-C36B3D4223B1}" destId="{EAAC584B-D4CE-4431-AE50-5E58517A00AA}" srcOrd="0" destOrd="0" presId="urn:microsoft.com/office/officeart/2005/8/layout/process5"/>
    <dgm:cxn modelId="{3C80B8D8-77FC-473D-9BC0-D89AC99E282A}" type="presParOf" srcId="{6D8CBE14-7657-4A09-B73B-4AEDE1E947CB}" destId="{F1B2CD60-0243-49D0-96AF-BD87C4BB8942}" srcOrd="0" destOrd="0" presId="urn:microsoft.com/office/officeart/2005/8/layout/process5"/>
    <dgm:cxn modelId="{78E259C6-22D9-4635-9B51-20B605B8D678}" type="presParOf" srcId="{6D8CBE14-7657-4A09-B73B-4AEDE1E947CB}" destId="{198BFC95-D698-42F9-A6A3-1068BE72BEAE}" srcOrd="1" destOrd="0" presId="urn:microsoft.com/office/officeart/2005/8/layout/process5"/>
    <dgm:cxn modelId="{E10D7114-EDCF-434D-B45B-3746D1635BD7}" type="presParOf" srcId="{198BFC95-D698-42F9-A6A3-1068BE72BEAE}" destId="{8F530BCE-4E86-4732-8A7B-8A1F6436131A}" srcOrd="0" destOrd="0" presId="urn:microsoft.com/office/officeart/2005/8/layout/process5"/>
    <dgm:cxn modelId="{488EEB10-3EB2-4170-ADB4-FA1002AF23D8}" type="presParOf" srcId="{6D8CBE14-7657-4A09-B73B-4AEDE1E947CB}" destId="{027026D4-CEFF-45EB-ACF2-0FBD9AA09726}" srcOrd="2" destOrd="0" presId="urn:microsoft.com/office/officeart/2005/8/layout/process5"/>
    <dgm:cxn modelId="{3C9ED651-CA1F-464E-B9E6-4ADA45ECB7E1}" type="presParOf" srcId="{6D8CBE14-7657-4A09-B73B-4AEDE1E947CB}" destId="{CA25482E-DA72-426E-BAEC-4B4F9434E996}" srcOrd="3" destOrd="0" presId="urn:microsoft.com/office/officeart/2005/8/layout/process5"/>
    <dgm:cxn modelId="{B5974BE0-67F0-4475-9B09-4CA06FB1D384}" type="presParOf" srcId="{CA25482E-DA72-426E-BAEC-4B4F9434E996}" destId="{1AEE55B8-07D1-464F-8C15-8CDC146EB0AA}" srcOrd="0" destOrd="0" presId="urn:microsoft.com/office/officeart/2005/8/layout/process5"/>
    <dgm:cxn modelId="{E05D9F49-F7EF-4965-A26D-0C52CF43CC41}" type="presParOf" srcId="{6D8CBE14-7657-4A09-B73B-4AEDE1E947CB}" destId="{3A0F199B-2AA1-4077-9700-DBCE78FE6F05}" srcOrd="4" destOrd="0" presId="urn:microsoft.com/office/officeart/2005/8/layout/process5"/>
    <dgm:cxn modelId="{795ACB58-7BFE-42AC-8780-DAC6F5B07ACD}" type="presParOf" srcId="{6D8CBE14-7657-4A09-B73B-4AEDE1E947CB}" destId="{4026D0EE-9096-4960-94E1-B38C77C881E7}" srcOrd="5" destOrd="0" presId="urn:microsoft.com/office/officeart/2005/8/layout/process5"/>
    <dgm:cxn modelId="{BF49EF19-272F-4208-A9E0-DF6C18A12699}" type="presParOf" srcId="{4026D0EE-9096-4960-94E1-B38C77C881E7}" destId="{0EDB43B6-BEEA-4521-B5A1-B05B6CC68CAB}" srcOrd="0" destOrd="0" presId="urn:microsoft.com/office/officeart/2005/8/layout/process5"/>
    <dgm:cxn modelId="{923FC48E-CF91-42AA-B222-40496CE611FD}" type="presParOf" srcId="{6D8CBE14-7657-4A09-B73B-4AEDE1E947CB}" destId="{C4CCF06B-95D4-4A03-B0FA-A3574C738DA8}" srcOrd="6" destOrd="0" presId="urn:microsoft.com/office/officeart/2005/8/layout/process5"/>
    <dgm:cxn modelId="{8ACA5382-BA49-4B3D-82F9-3FB6D3753711}" type="presParOf" srcId="{6D8CBE14-7657-4A09-B73B-4AEDE1E947CB}" destId="{085C3277-FECC-4EF6-8347-A233EE878A63}" srcOrd="7" destOrd="0" presId="urn:microsoft.com/office/officeart/2005/8/layout/process5"/>
    <dgm:cxn modelId="{810105EF-D037-479F-AE15-F0E475C5A7E7}" type="presParOf" srcId="{085C3277-FECC-4EF6-8347-A233EE878A63}" destId="{4B95C6D8-38A2-4A11-A589-C87702A73BDA}" srcOrd="0" destOrd="0" presId="urn:microsoft.com/office/officeart/2005/8/layout/process5"/>
    <dgm:cxn modelId="{191F01CE-B9E2-4224-A689-EE3FD2C08B02}" type="presParOf" srcId="{6D8CBE14-7657-4A09-B73B-4AEDE1E947CB}" destId="{15CB316B-9809-4CB4-93F7-A8BFF235EB80}" srcOrd="8" destOrd="0" presId="urn:microsoft.com/office/officeart/2005/8/layout/process5"/>
    <dgm:cxn modelId="{DB0A4A18-EB2B-422F-8FB5-826A867E3587}" type="presParOf" srcId="{6D8CBE14-7657-4A09-B73B-4AEDE1E947CB}" destId="{5C0D3C04-128F-487D-A71F-C9724B2D9A89}" srcOrd="9" destOrd="0" presId="urn:microsoft.com/office/officeart/2005/8/layout/process5"/>
    <dgm:cxn modelId="{01B40872-BF8A-45B0-B9EB-29E2FE36A3BD}" type="presParOf" srcId="{5C0D3C04-128F-487D-A71F-C9724B2D9A89}" destId="{6EC756E1-10D2-42F4-9CA2-1DEBC558B648}" srcOrd="0" destOrd="0" presId="urn:microsoft.com/office/officeart/2005/8/layout/process5"/>
    <dgm:cxn modelId="{31F0FF51-B770-4064-8E3B-475EF6A7D1B1}" type="presParOf" srcId="{6D8CBE14-7657-4A09-B73B-4AEDE1E947CB}" destId="{AAC41086-B6B7-4592-B688-EF301041D1D6}" srcOrd="10" destOrd="0" presId="urn:microsoft.com/office/officeart/2005/8/layout/process5"/>
    <dgm:cxn modelId="{05A06CA1-E8E3-4E95-8EBB-AA6BA6070A4D}" type="presParOf" srcId="{6D8CBE14-7657-4A09-B73B-4AEDE1E947CB}" destId="{677F7536-8CDD-4D75-A198-8BDAB3E18092}" srcOrd="11" destOrd="0" presId="urn:microsoft.com/office/officeart/2005/8/layout/process5"/>
    <dgm:cxn modelId="{A1FF8469-E97D-4E45-8EC6-2B7F120A3D78}" type="presParOf" srcId="{677F7536-8CDD-4D75-A198-8BDAB3E18092}" destId="{B0FBE848-A100-4BA4-A2FD-E1F6E2028836}" srcOrd="0" destOrd="0" presId="urn:microsoft.com/office/officeart/2005/8/layout/process5"/>
    <dgm:cxn modelId="{B9655563-84BB-4AAF-8490-FE41A261E1AB}" type="presParOf" srcId="{6D8CBE14-7657-4A09-B73B-4AEDE1E947CB}" destId="{B030B57E-B3C8-4D6C-B916-2DE97A012FFE}" srcOrd="12" destOrd="0" presId="urn:microsoft.com/office/officeart/2005/8/layout/process5"/>
    <dgm:cxn modelId="{77E6D186-EBBB-4E9A-B2DC-B31F4A40A95F}" type="presParOf" srcId="{6D8CBE14-7657-4A09-B73B-4AEDE1E947CB}" destId="{9BECB629-FC28-4E0A-BD4E-F39953590E01}" srcOrd="13" destOrd="0" presId="urn:microsoft.com/office/officeart/2005/8/layout/process5"/>
    <dgm:cxn modelId="{08BB0434-C196-43C8-90C4-03E7656DE7C8}" type="presParOf" srcId="{9BECB629-FC28-4E0A-BD4E-F39953590E01}" destId="{9A625643-1DCB-4884-8BAD-9939C6E0462C}" srcOrd="0" destOrd="0" presId="urn:microsoft.com/office/officeart/2005/8/layout/process5"/>
    <dgm:cxn modelId="{B80325B1-3112-4CDC-8907-C8443A5C4A47}" type="presParOf" srcId="{6D8CBE14-7657-4A09-B73B-4AEDE1E947CB}" destId="{86BE189A-56C0-4BD7-B914-A03654492D88}" srcOrd="14" destOrd="0" presId="urn:microsoft.com/office/officeart/2005/8/layout/process5"/>
    <dgm:cxn modelId="{4EB7E07A-DAA8-4EFA-9955-32479C965522}" type="presParOf" srcId="{6D8CBE14-7657-4A09-B73B-4AEDE1E947CB}" destId="{EAAC584B-D4CE-4431-AE50-5E58517A00AA}" srcOrd="15" destOrd="0" presId="urn:microsoft.com/office/officeart/2005/8/layout/process5"/>
    <dgm:cxn modelId="{59E76CCF-9B2A-4B5C-AAD1-7BD6D344B389}" type="presParOf" srcId="{EAAC584B-D4CE-4431-AE50-5E58517A00AA}" destId="{3515111D-7C65-4E40-B31E-B5A38A160B43}" srcOrd="0" destOrd="0" presId="urn:microsoft.com/office/officeart/2005/8/layout/process5"/>
    <dgm:cxn modelId="{7B6F3973-C00D-4054-97F0-0D4076E87459}" type="presParOf" srcId="{6D8CBE14-7657-4A09-B73B-4AEDE1E947CB}" destId="{F8E5BE74-0D50-4097-B0F4-FFC5C44505A2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80B34-A285-48E2-9B03-1991787809A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DAEE87-DCE4-4B66-ABFA-94B3B6140FD0}">
      <dgm:prSet phldrT="[文本]" custT="1"/>
      <dgm:spPr/>
      <dgm:t>
        <a:bodyPr/>
        <a:lstStyle/>
        <a:p>
          <a:r>
            <a:rPr lang="zh-CN" altLang="en-US" sz="900" b="0" i="0" dirty="0"/>
            <a:t>轮询</a:t>
          </a:r>
          <a:r>
            <a:rPr lang="en-US" sz="900" b="0" i="0" dirty="0" err="1"/>
            <a:t>beanPostProcessors</a:t>
          </a:r>
          <a:r>
            <a:rPr lang="zh-CN" altLang="en-US" sz="900" b="0" i="0" dirty="0"/>
            <a:t>列表，如果是</a:t>
          </a:r>
          <a:r>
            <a:rPr lang="en-US" sz="900" b="0" i="0" dirty="0" err="1"/>
            <a:t>DestructionAwareBeanPostProcessor</a:t>
          </a:r>
          <a:r>
            <a:rPr lang="zh-CN" altLang="en-US" sz="900" b="0" i="0" dirty="0"/>
            <a:t>这种类型的，会调用其内部的</a:t>
          </a:r>
          <a:r>
            <a:rPr lang="en-US" sz="900" b="0" i="0" dirty="0" err="1"/>
            <a:t>postProcessBeforeDestruction</a:t>
          </a:r>
          <a:r>
            <a:rPr lang="zh-CN" altLang="en-US" sz="900" b="0" i="0" dirty="0"/>
            <a:t>方法</a:t>
          </a:r>
          <a:endParaRPr lang="en-US" altLang="zh-CN" sz="900" b="0" i="0" dirty="0"/>
        </a:p>
        <a:p>
          <a:endParaRPr lang="en-US" altLang="zh-CN" sz="900" b="0" i="0" dirty="0"/>
        </a:p>
        <a:p>
          <a:r>
            <a:rPr lang="zh-CN" altLang="en-US" sz="900" b="0" i="0" dirty="0"/>
            <a:t>关键实现类：</a:t>
          </a:r>
          <a:endParaRPr lang="en-US" altLang="zh-CN" sz="900" b="0" i="0" dirty="0"/>
        </a:p>
        <a:p>
          <a:r>
            <a:rPr lang="en-US" sz="900" b="0" i="0" dirty="0" err="1"/>
            <a:t>CommonAnnotationBeanPostProcessor</a:t>
          </a:r>
          <a:endParaRPr lang="en-US" sz="900" b="0" i="0" dirty="0"/>
        </a:p>
        <a:p>
          <a:r>
            <a:rPr lang="zh-CN" altLang="en-US" sz="900" b="0" i="0" dirty="0"/>
            <a:t>会调用</a:t>
          </a:r>
          <a:r>
            <a:rPr lang="en-US" sz="900" b="1" i="0" dirty="0"/>
            <a:t>@PreDestroy</a:t>
          </a:r>
          <a:r>
            <a:rPr lang="zh-CN" altLang="en-US" sz="900" b="1" i="0" dirty="0"/>
            <a:t>标注的所有方法</a:t>
          </a:r>
          <a:endParaRPr lang="zh-CN" altLang="en-US" sz="900" dirty="0"/>
        </a:p>
      </dgm:t>
    </dgm:pt>
    <dgm:pt modelId="{DB0D7070-7EA6-438F-8890-486DCEB12988}" type="parTrans" cxnId="{9D44A1E2-322F-4C66-9ED7-AE47E8E0E181}">
      <dgm:prSet/>
      <dgm:spPr/>
      <dgm:t>
        <a:bodyPr/>
        <a:lstStyle/>
        <a:p>
          <a:endParaRPr lang="zh-CN" altLang="en-US" sz="900"/>
        </a:p>
      </dgm:t>
    </dgm:pt>
    <dgm:pt modelId="{8A2BA385-7BA7-4E1C-9CA7-2EA3E8434709}" type="sibTrans" cxnId="{9D44A1E2-322F-4C66-9ED7-AE47E8E0E181}">
      <dgm:prSet custT="1"/>
      <dgm:spPr/>
      <dgm:t>
        <a:bodyPr/>
        <a:lstStyle/>
        <a:p>
          <a:endParaRPr lang="zh-CN" altLang="en-US" sz="900"/>
        </a:p>
      </dgm:t>
    </dgm:pt>
    <dgm:pt modelId="{579F622F-4465-4890-B0B9-D3D0E7166D2D}">
      <dgm:prSet phldrT="[文本]" custT="1"/>
      <dgm:spPr/>
      <dgm:t>
        <a:bodyPr/>
        <a:lstStyle/>
        <a:p>
          <a:r>
            <a:rPr lang="zh-CN" altLang="en-US" sz="900" b="0" i="0" dirty="0"/>
            <a:t>如果</a:t>
          </a:r>
          <a:r>
            <a:rPr lang="en-US" sz="900" b="0" i="0" dirty="0"/>
            <a:t>bean</a:t>
          </a:r>
          <a:r>
            <a:rPr lang="zh-CN" altLang="en-US" sz="900" b="0" i="0" dirty="0"/>
            <a:t>实现了</a:t>
          </a:r>
          <a:r>
            <a:rPr lang="en-US" sz="900" b="0" i="0" dirty="0" err="1"/>
            <a:t>org.springframework.beans.factory.DisposableBean</a:t>
          </a:r>
          <a:r>
            <a:rPr lang="zh-CN" altLang="en-US" sz="900" b="0" i="0" dirty="0"/>
            <a:t>接口，会调用这个接口中的</a:t>
          </a:r>
          <a:r>
            <a:rPr lang="en-US" sz="900" b="0" i="0" dirty="0"/>
            <a:t>destroy</a:t>
          </a:r>
          <a:r>
            <a:rPr lang="zh-CN" altLang="en-US" sz="900" b="0" i="0" dirty="0"/>
            <a:t>方法</a:t>
          </a:r>
          <a:endParaRPr lang="zh-CN" altLang="en-US" sz="900" dirty="0"/>
        </a:p>
      </dgm:t>
    </dgm:pt>
    <dgm:pt modelId="{28BB2BCF-041B-4BD7-8B18-3C1B77509731}" type="parTrans" cxnId="{DC307378-DE24-41FB-8EA0-BA550FA97826}">
      <dgm:prSet/>
      <dgm:spPr/>
      <dgm:t>
        <a:bodyPr/>
        <a:lstStyle/>
        <a:p>
          <a:endParaRPr lang="zh-CN" altLang="en-US" sz="900"/>
        </a:p>
      </dgm:t>
    </dgm:pt>
    <dgm:pt modelId="{20662727-0777-40AB-828A-84B7C639F5A7}" type="sibTrans" cxnId="{DC307378-DE24-41FB-8EA0-BA550FA97826}">
      <dgm:prSet custT="1"/>
      <dgm:spPr/>
      <dgm:t>
        <a:bodyPr/>
        <a:lstStyle/>
        <a:p>
          <a:endParaRPr lang="zh-CN" altLang="en-US" sz="900"/>
        </a:p>
      </dgm:t>
    </dgm:pt>
    <dgm:pt modelId="{730BC7DA-8C94-40B4-8EC5-89B5E92A9477}">
      <dgm:prSet phldrT="[文本]" custT="1"/>
      <dgm:spPr/>
      <dgm:t>
        <a:bodyPr/>
        <a:lstStyle/>
        <a:p>
          <a:r>
            <a:rPr lang="zh-CN" altLang="en-US" sz="900" b="0" i="0" dirty="0"/>
            <a:t>调用</a:t>
          </a:r>
          <a:r>
            <a:rPr lang="en-US" altLang="zh-CN" sz="900" b="0" i="0" dirty="0"/>
            <a:t>bean</a:t>
          </a:r>
          <a:r>
            <a:rPr lang="zh-CN" altLang="en-US" sz="900" b="0" i="0" dirty="0"/>
            <a:t>自定义的销毁方法</a:t>
          </a:r>
          <a:endParaRPr lang="en-US" altLang="zh-CN" sz="900" b="0" i="0" dirty="0"/>
        </a:p>
        <a:p>
          <a:r>
            <a:rPr lang="en-US" altLang="zh-CN" sz="900" b="0" i="0" dirty="0"/>
            <a:t>1.Xml  destroy-method</a:t>
          </a:r>
          <a:r>
            <a:rPr lang="zh-CN" altLang="en-US" sz="900" b="0" i="0" dirty="0"/>
            <a:t>方法</a:t>
          </a:r>
          <a:endParaRPr lang="en-US" altLang="zh-CN" sz="900" b="0" i="0" dirty="0"/>
        </a:p>
        <a:p>
          <a:r>
            <a:rPr lang="en-US" altLang="zh-CN" sz="900" b="0" i="0" dirty="0"/>
            <a:t>2.@Bean(</a:t>
          </a:r>
          <a:r>
            <a:rPr lang="en-US" sz="900" b="0" i="0" dirty="0" err="1"/>
            <a:t>destroyMethod</a:t>
          </a:r>
          <a:r>
            <a:rPr lang="en-US" sz="900" b="0" i="0" dirty="0"/>
            <a:t> =</a:t>
          </a:r>
          <a:r>
            <a:rPr lang="en-US" altLang="zh-CN" sz="900" b="0" i="0" dirty="0"/>
            <a:t>)</a:t>
          </a:r>
        </a:p>
        <a:p>
          <a:r>
            <a:rPr lang="en-US" altLang="zh-CN" sz="900" b="0" i="0" dirty="0"/>
            <a:t>3.</a:t>
          </a:r>
          <a:r>
            <a:rPr lang="en-US" sz="900" b="0" i="0" dirty="0"/>
            <a:t> </a:t>
          </a:r>
          <a:r>
            <a:rPr lang="en-US" sz="900" b="0" i="0" dirty="0" err="1"/>
            <a:t>beanDefinition.setDestroyMethodName</a:t>
          </a:r>
          <a:r>
            <a:rPr lang="en-US" sz="900" b="0" i="0" dirty="0"/>
            <a:t>(</a:t>
          </a:r>
          <a:r>
            <a:rPr lang="en-US" sz="900" b="0" i="0" dirty="0" err="1"/>
            <a:t>methodName</a:t>
          </a:r>
          <a:r>
            <a:rPr lang="en-US" sz="900" b="0" i="0" dirty="0"/>
            <a:t>)</a:t>
          </a:r>
          <a:endParaRPr lang="zh-CN" altLang="en-US" sz="900" dirty="0"/>
        </a:p>
      </dgm:t>
    </dgm:pt>
    <dgm:pt modelId="{08F4D87B-C3D9-4250-A276-26CE6484DF85}" type="parTrans" cxnId="{51DC3A1B-B817-4CAF-B23B-87B09832DC8A}">
      <dgm:prSet/>
      <dgm:spPr/>
      <dgm:t>
        <a:bodyPr/>
        <a:lstStyle/>
        <a:p>
          <a:endParaRPr lang="zh-CN" altLang="en-US" sz="900"/>
        </a:p>
      </dgm:t>
    </dgm:pt>
    <dgm:pt modelId="{B211FB3F-8131-4A16-8326-1DE106A14E7E}" type="sibTrans" cxnId="{51DC3A1B-B817-4CAF-B23B-87B09832DC8A}">
      <dgm:prSet/>
      <dgm:spPr/>
      <dgm:t>
        <a:bodyPr/>
        <a:lstStyle/>
        <a:p>
          <a:endParaRPr lang="zh-CN" altLang="en-US" sz="900"/>
        </a:p>
      </dgm:t>
    </dgm:pt>
    <dgm:pt modelId="{D88F5F15-84D9-4255-87B6-9DD0775F6C46}" type="pres">
      <dgm:prSet presAssocID="{38080B34-A285-48E2-9B03-1991787809A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4271BF0-FC0E-4C06-9EF4-25E19D0FB29C}" type="pres">
      <dgm:prSet presAssocID="{1DDAEE87-DCE4-4B66-ABFA-94B3B6140FD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1CD183-F366-491D-ABBB-B655945B1AE5}" type="pres">
      <dgm:prSet presAssocID="{8A2BA385-7BA7-4E1C-9CA7-2EA3E8434709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670BF10-F3DA-413D-9A2E-07ECD6D7056D}" type="pres">
      <dgm:prSet presAssocID="{8A2BA385-7BA7-4E1C-9CA7-2EA3E8434709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E609CC0-CB08-4206-A935-433A3E6810AE}" type="pres">
      <dgm:prSet presAssocID="{579F622F-4465-4890-B0B9-D3D0E7166D2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2F85F-F39D-4481-84BF-EF945D8FD2E9}" type="pres">
      <dgm:prSet presAssocID="{20662727-0777-40AB-828A-84B7C639F5A7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D1615984-F4A3-42DC-B575-2E9653614D04}" type="pres">
      <dgm:prSet presAssocID="{20662727-0777-40AB-828A-84B7C639F5A7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7A8D136-1846-4A3E-A35A-E19E7569EBF3}" type="pres">
      <dgm:prSet presAssocID="{730BC7DA-8C94-40B4-8EC5-89B5E92A947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DC3A1B-B817-4CAF-B23B-87B09832DC8A}" srcId="{38080B34-A285-48E2-9B03-1991787809AD}" destId="{730BC7DA-8C94-40B4-8EC5-89B5E92A9477}" srcOrd="2" destOrd="0" parTransId="{08F4D87B-C3D9-4250-A276-26CE6484DF85}" sibTransId="{B211FB3F-8131-4A16-8326-1DE106A14E7E}"/>
    <dgm:cxn modelId="{3F712FCB-B945-492E-953D-554EBC993DAC}" type="presOf" srcId="{730BC7DA-8C94-40B4-8EC5-89B5E92A9477}" destId="{B7A8D136-1846-4A3E-A35A-E19E7569EBF3}" srcOrd="0" destOrd="0" presId="urn:microsoft.com/office/officeart/2005/8/layout/process1"/>
    <dgm:cxn modelId="{EB852ED4-EFCB-4DFC-B736-887953C3943D}" type="presOf" srcId="{8A2BA385-7BA7-4E1C-9CA7-2EA3E8434709}" destId="{9670BF10-F3DA-413D-9A2E-07ECD6D7056D}" srcOrd="1" destOrd="0" presId="urn:microsoft.com/office/officeart/2005/8/layout/process1"/>
    <dgm:cxn modelId="{7CFE8B13-B5AE-40C4-8420-F6232D1706F4}" type="presOf" srcId="{1DDAEE87-DCE4-4B66-ABFA-94B3B6140FD0}" destId="{34271BF0-FC0E-4C06-9EF4-25E19D0FB29C}" srcOrd="0" destOrd="0" presId="urn:microsoft.com/office/officeart/2005/8/layout/process1"/>
    <dgm:cxn modelId="{E2BA21A9-12FD-4DBA-9482-700EC41DBB16}" type="presOf" srcId="{20662727-0777-40AB-828A-84B7C639F5A7}" destId="{D1615984-F4A3-42DC-B575-2E9653614D04}" srcOrd="1" destOrd="0" presId="urn:microsoft.com/office/officeart/2005/8/layout/process1"/>
    <dgm:cxn modelId="{B7C7B241-CD16-4F52-8170-E2C3D75ADC85}" type="presOf" srcId="{579F622F-4465-4890-B0B9-D3D0E7166D2D}" destId="{CE609CC0-CB08-4206-A935-433A3E6810AE}" srcOrd="0" destOrd="0" presId="urn:microsoft.com/office/officeart/2005/8/layout/process1"/>
    <dgm:cxn modelId="{6FEDF449-5AF7-487B-8222-794FA2098B3D}" type="presOf" srcId="{20662727-0777-40AB-828A-84B7C639F5A7}" destId="{7552F85F-F39D-4481-84BF-EF945D8FD2E9}" srcOrd="0" destOrd="0" presId="urn:microsoft.com/office/officeart/2005/8/layout/process1"/>
    <dgm:cxn modelId="{67C2B58D-3AE9-4C45-BAB7-FEA0F6A53973}" type="presOf" srcId="{38080B34-A285-48E2-9B03-1991787809AD}" destId="{D88F5F15-84D9-4255-87B6-9DD0775F6C46}" srcOrd="0" destOrd="0" presId="urn:microsoft.com/office/officeart/2005/8/layout/process1"/>
    <dgm:cxn modelId="{9D44A1E2-322F-4C66-9ED7-AE47E8E0E181}" srcId="{38080B34-A285-48E2-9B03-1991787809AD}" destId="{1DDAEE87-DCE4-4B66-ABFA-94B3B6140FD0}" srcOrd="0" destOrd="0" parTransId="{DB0D7070-7EA6-438F-8890-486DCEB12988}" sibTransId="{8A2BA385-7BA7-4E1C-9CA7-2EA3E8434709}"/>
    <dgm:cxn modelId="{DD9E617A-C5BA-43AC-8AE2-CC6EAFE645AD}" type="presOf" srcId="{8A2BA385-7BA7-4E1C-9CA7-2EA3E8434709}" destId="{EC1CD183-F366-491D-ABBB-B655945B1AE5}" srcOrd="0" destOrd="0" presId="urn:microsoft.com/office/officeart/2005/8/layout/process1"/>
    <dgm:cxn modelId="{DC307378-DE24-41FB-8EA0-BA550FA97826}" srcId="{38080B34-A285-48E2-9B03-1991787809AD}" destId="{579F622F-4465-4890-B0B9-D3D0E7166D2D}" srcOrd="1" destOrd="0" parTransId="{28BB2BCF-041B-4BD7-8B18-3C1B77509731}" sibTransId="{20662727-0777-40AB-828A-84B7C639F5A7}"/>
    <dgm:cxn modelId="{110969DF-6498-4C26-AB99-E647DFB5479A}" type="presParOf" srcId="{D88F5F15-84D9-4255-87B6-9DD0775F6C46}" destId="{34271BF0-FC0E-4C06-9EF4-25E19D0FB29C}" srcOrd="0" destOrd="0" presId="urn:microsoft.com/office/officeart/2005/8/layout/process1"/>
    <dgm:cxn modelId="{B1C4C5D5-42B2-4683-A782-F19CB7679F87}" type="presParOf" srcId="{D88F5F15-84D9-4255-87B6-9DD0775F6C46}" destId="{EC1CD183-F366-491D-ABBB-B655945B1AE5}" srcOrd="1" destOrd="0" presId="urn:microsoft.com/office/officeart/2005/8/layout/process1"/>
    <dgm:cxn modelId="{7739D472-4109-4C09-9E3A-4F3B4A768A70}" type="presParOf" srcId="{EC1CD183-F366-491D-ABBB-B655945B1AE5}" destId="{9670BF10-F3DA-413D-9A2E-07ECD6D7056D}" srcOrd="0" destOrd="0" presId="urn:microsoft.com/office/officeart/2005/8/layout/process1"/>
    <dgm:cxn modelId="{72FA81E3-E7D3-4D92-A808-95A3D7E5F8AA}" type="presParOf" srcId="{D88F5F15-84D9-4255-87B6-9DD0775F6C46}" destId="{CE609CC0-CB08-4206-A935-433A3E6810AE}" srcOrd="2" destOrd="0" presId="urn:microsoft.com/office/officeart/2005/8/layout/process1"/>
    <dgm:cxn modelId="{7420A8F4-65FB-46CC-B8CA-7AD2E70B8BFA}" type="presParOf" srcId="{D88F5F15-84D9-4255-87B6-9DD0775F6C46}" destId="{7552F85F-F39D-4481-84BF-EF945D8FD2E9}" srcOrd="3" destOrd="0" presId="urn:microsoft.com/office/officeart/2005/8/layout/process1"/>
    <dgm:cxn modelId="{01BB1AA4-2503-4F56-A843-CBF82736073C}" type="presParOf" srcId="{7552F85F-F39D-4481-84BF-EF945D8FD2E9}" destId="{D1615984-F4A3-42DC-B575-2E9653614D04}" srcOrd="0" destOrd="0" presId="urn:microsoft.com/office/officeart/2005/8/layout/process1"/>
    <dgm:cxn modelId="{9BAF4A85-1BD7-415E-BDA6-28BF4E50B5B8}" type="presParOf" srcId="{D88F5F15-84D9-4255-87B6-9DD0775F6C46}" destId="{B7A8D136-1846-4A3E-A35A-E19E7569EBF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CD60-0243-49D0-96AF-BD87C4BB8942}">
      <dsp:nvSpPr>
        <dsp:cNvPr id="0" name=""/>
        <dsp:cNvSpPr/>
      </dsp:nvSpPr>
      <dsp:spPr>
        <a:xfrm>
          <a:off x="914209" y="0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/>
            <a:t>元数据阶段</a:t>
          </a:r>
          <a:endParaRPr lang="en-US" altLang="zh-CN" sz="1000" b="1" kern="1200" dirty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700" kern="1200" dirty="0"/>
            <a:t>1.</a:t>
          </a:r>
          <a:r>
            <a:rPr lang="zh-CN" altLang="en-US" sz="700" kern="1200" dirty="0"/>
            <a:t>配置阶段</a:t>
          </a:r>
          <a:endParaRPr lang="en-US" altLang="zh-CN" sz="700" kern="1200" dirty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700" kern="1200" dirty="0"/>
            <a:t>2.</a:t>
          </a:r>
          <a:r>
            <a:rPr lang="zh-CN" altLang="en-US" sz="700" kern="1200" dirty="0"/>
            <a:t>解析阶段</a:t>
          </a:r>
        </a:p>
      </dsp:txBody>
      <dsp:txXfrm>
        <a:off x="947297" y="33088"/>
        <a:ext cx="1816650" cy="1063519"/>
      </dsp:txXfrm>
    </dsp:sp>
    <dsp:sp modelId="{198BFC95-D698-42F9-A6A3-1068BE72BEAE}">
      <dsp:nvSpPr>
        <dsp:cNvPr id="0" name=""/>
        <dsp:cNvSpPr/>
      </dsp:nvSpPr>
      <dsp:spPr>
        <a:xfrm rot="673">
          <a:off x="2966026" y="331634"/>
          <a:ext cx="407112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2966026" y="425010"/>
        <a:ext cx="284978" cy="280164"/>
      </dsp:txXfrm>
    </dsp:sp>
    <dsp:sp modelId="{027026D4-CEFF-45EB-ACF2-0FBD9AA09726}">
      <dsp:nvSpPr>
        <dsp:cNvPr id="0" name=""/>
        <dsp:cNvSpPr/>
      </dsp:nvSpPr>
      <dsp:spPr>
        <a:xfrm>
          <a:off x="3565172" y="518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b="1" kern="1200" dirty="0" err="1"/>
            <a:t>BeanDefinition</a:t>
          </a:r>
          <a:r>
            <a:rPr lang="zh-CN" altLang="en-US" sz="900" b="1" kern="1200" dirty="0"/>
            <a:t>处理阶段</a:t>
          </a:r>
          <a:endParaRPr lang="en-US" altLang="zh-CN" sz="900" b="1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700" kern="1200" dirty="0"/>
            <a:t>1.</a:t>
          </a:r>
          <a:r>
            <a:rPr lang="zh-CN" altLang="en-US" sz="700" kern="1200" dirty="0"/>
            <a:t>注册</a:t>
          </a:r>
          <a:endParaRPr lang="en-US" altLang="zh-CN" sz="70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700" kern="1200" dirty="0"/>
            <a:t>2.</a:t>
          </a:r>
          <a:r>
            <a:rPr lang="zh-CN" altLang="en-US" sz="700" kern="1200" dirty="0"/>
            <a:t>合并</a:t>
          </a:r>
          <a:endParaRPr lang="en-US" altLang="zh-CN" sz="700" kern="1200" dirty="0"/>
        </a:p>
      </dsp:txBody>
      <dsp:txXfrm>
        <a:off x="3598260" y="33606"/>
        <a:ext cx="1816650" cy="1063519"/>
      </dsp:txXfrm>
    </dsp:sp>
    <dsp:sp modelId="{CA25482E-DA72-426E-BAEC-4B4F9434E996}">
      <dsp:nvSpPr>
        <dsp:cNvPr id="0" name=""/>
        <dsp:cNvSpPr/>
      </dsp:nvSpPr>
      <dsp:spPr>
        <a:xfrm rot="102">
          <a:off x="5620269" y="331935"/>
          <a:ext cx="415015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5620269" y="425321"/>
        <a:ext cx="290511" cy="280164"/>
      </dsp:txXfrm>
    </dsp:sp>
    <dsp:sp modelId="{3A0F199B-2AA1-4077-9700-DBCE78FE6F05}">
      <dsp:nvSpPr>
        <dsp:cNvPr id="0" name=""/>
        <dsp:cNvSpPr/>
      </dsp:nvSpPr>
      <dsp:spPr>
        <a:xfrm>
          <a:off x="6231047" y="597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 Class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装载阶段</a:t>
          </a:r>
        </a:p>
      </dsp:txBody>
      <dsp:txXfrm>
        <a:off x="6264135" y="33685"/>
        <a:ext cx="1816650" cy="1063519"/>
      </dsp:txXfrm>
    </dsp:sp>
    <dsp:sp modelId="{4026D0EE-9096-4960-94E1-B38C77C881E7}">
      <dsp:nvSpPr>
        <dsp:cNvPr id="0" name=""/>
        <dsp:cNvSpPr/>
      </dsp:nvSpPr>
      <dsp:spPr>
        <a:xfrm rot="5400000">
          <a:off x="6972881" y="1262091"/>
          <a:ext cx="399159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7032379" y="1295981"/>
        <a:ext cx="280164" cy="279411"/>
      </dsp:txXfrm>
    </dsp:sp>
    <dsp:sp modelId="{C4CCF06B-95D4-4A03-B0FA-A3574C738DA8}">
      <dsp:nvSpPr>
        <dsp:cNvPr id="0" name=""/>
        <dsp:cNvSpPr/>
      </dsp:nvSpPr>
      <dsp:spPr>
        <a:xfrm>
          <a:off x="6231047" y="1883424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实例化阶段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1.</a:t>
          </a:r>
          <a:r>
            <a:rPr lang="zh-CN" altLang="en-US" sz="700" kern="1200" dirty="0"/>
            <a:t>实例化前阶段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2.</a:t>
          </a:r>
          <a:r>
            <a:rPr lang="zh-CN" altLang="en-US" sz="700" kern="1200" dirty="0"/>
            <a:t>实例化阶段</a:t>
          </a:r>
        </a:p>
      </dsp:txBody>
      <dsp:txXfrm>
        <a:off x="6264135" y="1916512"/>
        <a:ext cx="1816650" cy="1063519"/>
      </dsp:txXfrm>
    </dsp:sp>
    <dsp:sp modelId="{085C3277-FECC-4EF6-8347-A233EE878A63}">
      <dsp:nvSpPr>
        <dsp:cNvPr id="0" name=""/>
        <dsp:cNvSpPr/>
      </dsp:nvSpPr>
      <dsp:spPr>
        <a:xfrm rot="10800000">
          <a:off x="5666199" y="2214801"/>
          <a:ext cx="399159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10800000">
        <a:off x="5785947" y="2308189"/>
        <a:ext cx="279411" cy="280164"/>
      </dsp:txXfrm>
    </dsp:sp>
    <dsp:sp modelId="{15CB316B-9809-4CB4-93F7-A8BFF235EB80}">
      <dsp:nvSpPr>
        <dsp:cNvPr id="0" name=""/>
        <dsp:cNvSpPr/>
      </dsp:nvSpPr>
      <dsp:spPr>
        <a:xfrm>
          <a:off x="3595090" y="1883424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 err="1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BeanDefinition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后置处理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</dsp:txBody>
      <dsp:txXfrm>
        <a:off x="3628178" y="1916512"/>
        <a:ext cx="1816650" cy="1063519"/>
      </dsp:txXfrm>
    </dsp:sp>
    <dsp:sp modelId="{5C0D3C04-128F-487D-A71F-C9724B2D9A89}">
      <dsp:nvSpPr>
        <dsp:cNvPr id="0" name=""/>
        <dsp:cNvSpPr/>
      </dsp:nvSpPr>
      <dsp:spPr>
        <a:xfrm rot="10800000">
          <a:off x="3030242" y="2214801"/>
          <a:ext cx="399159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10800000">
        <a:off x="3149990" y="2308189"/>
        <a:ext cx="279411" cy="280164"/>
      </dsp:txXfrm>
    </dsp:sp>
    <dsp:sp modelId="{AAC41086-B6B7-4592-B688-EF301041D1D6}">
      <dsp:nvSpPr>
        <dsp:cNvPr id="0" name=""/>
        <dsp:cNvSpPr/>
      </dsp:nvSpPr>
      <dsp:spPr>
        <a:xfrm>
          <a:off x="959133" y="1883424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属性填充阶段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实例化后阶段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属性赋值前阶段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属性赋值阶段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 dirty="0"/>
        </a:p>
      </dsp:txBody>
      <dsp:txXfrm>
        <a:off x="992221" y="1916512"/>
        <a:ext cx="1816650" cy="1063519"/>
      </dsp:txXfrm>
    </dsp:sp>
    <dsp:sp modelId="{677F7536-8CDD-4D75-A198-8BDAB3E18092}">
      <dsp:nvSpPr>
        <dsp:cNvPr id="0" name=""/>
        <dsp:cNvSpPr/>
      </dsp:nvSpPr>
      <dsp:spPr>
        <a:xfrm rot="5400000">
          <a:off x="1700967" y="3144917"/>
          <a:ext cx="399159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1760465" y="3178807"/>
        <a:ext cx="280164" cy="279411"/>
      </dsp:txXfrm>
    </dsp:sp>
    <dsp:sp modelId="{B030B57E-B3C8-4D6C-B916-2DE97A012FFE}">
      <dsp:nvSpPr>
        <dsp:cNvPr id="0" name=""/>
        <dsp:cNvSpPr/>
      </dsp:nvSpPr>
      <dsp:spPr>
        <a:xfrm>
          <a:off x="959133" y="3766250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初始化阶段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1.BeanAware</a:t>
          </a:r>
          <a:r>
            <a:rPr lang="zh-CN" altLang="en-US" sz="700" kern="1200" dirty="0"/>
            <a:t>回调阶段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2.</a:t>
          </a:r>
          <a:r>
            <a:rPr lang="zh-CN" altLang="en-US" sz="700" kern="1200" dirty="0"/>
            <a:t>初始化前阶段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3.</a:t>
          </a:r>
          <a:r>
            <a:rPr lang="zh-CN" altLang="en-US" sz="700" kern="1200" dirty="0"/>
            <a:t>初始化阶段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4.</a:t>
          </a:r>
          <a:r>
            <a:rPr lang="zh-CN" altLang="en-US" sz="700" kern="1200" dirty="0"/>
            <a:t>初始化后阶段</a:t>
          </a:r>
          <a:endParaRPr lang="en-US" altLang="zh-CN" sz="700" kern="1200" dirty="0"/>
        </a:p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700" kern="1200" dirty="0"/>
            <a:t>5.</a:t>
          </a:r>
          <a:r>
            <a:rPr lang="zh-CN" altLang="en-US" sz="700" kern="1200" dirty="0"/>
            <a:t>初始化完成后阶段</a:t>
          </a:r>
          <a:endParaRPr lang="en-US" altLang="zh-CN" sz="700" kern="1200" dirty="0"/>
        </a:p>
      </dsp:txBody>
      <dsp:txXfrm>
        <a:off x="992221" y="3799338"/>
        <a:ext cx="1816650" cy="1063519"/>
      </dsp:txXfrm>
    </dsp:sp>
    <dsp:sp modelId="{9BECB629-FC28-4E0A-BD4E-F39953590E01}">
      <dsp:nvSpPr>
        <dsp:cNvPr id="0" name=""/>
        <dsp:cNvSpPr/>
      </dsp:nvSpPr>
      <dsp:spPr>
        <a:xfrm>
          <a:off x="3007648" y="4097627"/>
          <a:ext cx="399159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3007648" y="4191015"/>
        <a:ext cx="279411" cy="280164"/>
      </dsp:txXfrm>
    </dsp:sp>
    <dsp:sp modelId="{86BE189A-56C0-4BD7-B914-A03654492D88}">
      <dsp:nvSpPr>
        <dsp:cNvPr id="0" name=""/>
        <dsp:cNvSpPr/>
      </dsp:nvSpPr>
      <dsp:spPr>
        <a:xfrm>
          <a:off x="3595090" y="3766250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使用阶段</a:t>
          </a:r>
        </a:p>
      </dsp:txBody>
      <dsp:txXfrm>
        <a:off x="3628178" y="3799338"/>
        <a:ext cx="1816650" cy="1063519"/>
      </dsp:txXfrm>
    </dsp:sp>
    <dsp:sp modelId="{EAAC584B-D4CE-4431-AE50-5E58517A00AA}">
      <dsp:nvSpPr>
        <dsp:cNvPr id="0" name=""/>
        <dsp:cNvSpPr/>
      </dsp:nvSpPr>
      <dsp:spPr>
        <a:xfrm>
          <a:off x="5643605" y="4097627"/>
          <a:ext cx="399159" cy="4669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5643605" y="4191015"/>
        <a:ext cx="279411" cy="280164"/>
      </dsp:txXfrm>
    </dsp:sp>
    <dsp:sp modelId="{F8E5BE74-0D50-4097-B0F4-FFC5C44505A2}">
      <dsp:nvSpPr>
        <dsp:cNvPr id="0" name=""/>
        <dsp:cNvSpPr/>
      </dsp:nvSpPr>
      <dsp:spPr>
        <a:xfrm>
          <a:off x="6231047" y="3766250"/>
          <a:ext cx="1882826" cy="1129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Bean</a:t>
          </a:r>
          <a:r>
            <a:rPr lang="zh-CN" altLang="en-US" sz="1000" b="1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销毁阶段</a:t>
          </a:r>
          <a:endParaRPr lang="en-US" altLang="zh-CN" sz="1000" b="1" kern="1200" dirty="0">
            <a:solidFill>
              <a:prstClr val="white"/>
            </a:solidFill>
            <a:latin typeface="DengXian"/>
            <a:ea typeface="DengXian" panose="02010600030101010101" pitchFamily="2" charset="-122"/>
            <a:cs typeface="+mn-cs"/>
          </a:endParaRPr>
        </a:p>
        <a:p>
          <a:pPr marL="0"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>
              <a:solidFill>
                <a:prstClr val="white"/>
              </a:solidFill>
              <a:latin typeface="DengXian"/>
              <a:ea typeface="DengXian" panose="02010600030101010101" pitchFamily="2" charset="-122"/>
              <a:cs typeface="+mn-cs"/>
            </a:rPr>
            <a:t>销毁阶段</a:t>
          </a:r>
        </a:p>
      </dsp:txBody>
      <dsp:txXfrm>
        <a:off x="6264135" y="3799338"/>
        <a:ext cx="1816650" cy="1063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71BF0-FC0E-4C06-9EF4-25E19D0FB29C}">
      <dsp:nvSpPr>
        <dsp:cNvPr id="0" name=""/>
        <dsp:cNvSpPr/>
      </dsp:nvSpPr>
      <dsp:spPr>
        <a:xfrm>
          <a:off x="11105" y="1949415"/>
          <a:ext cx="2133102" cy="1519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i="0" kern="1200" dirty="0"/>
            <a:t>轮询</a:t>
          </a:r>
          <a:r>
            <a:rPr lang="en-US" sz="900" b="0" i="0" kern="1200" dirty="0" err="1"/>
            <a:t>beanPostProcessors</a:t>
          </a:r>
          <a:r>
            <a:rPr lang="zh-CN" altLang="en-US" sz="900" b="0" i="0" kern="1200" dirty="0"/>
            <a:t>列表，如果是</a:t>
          </a:r>
          <a:r>
            <a:rPr lang="en-US" sz="900" b="0" i="0" kern="1200" dirty="0" err="1"/>
            <a:t>DestructionAwareBeanPostProcessor</a:t>
          </a:r>
          <a:r>
            <a:rPr lang="zh-CN" altLang="en-US" sz="900" b="0" i="0" kern="1200" dirty="0"/>
            <a:t>这种类型的，会调用其内部的</a:t>
          </a:r>
          <a:r>
            <a:rPr lang="en-US" sz="900" b="0" i="0" kern="1200" dirty="0" err="1"/>
            <a:t>postProcessBeforeDestruction</a:t>
          </a:r>
          <a:r>
            <a:rPr lang="zh-CN" altLang="en-US" sz="900" b="0" i="0" kern="1200" dirty="0"/>
            <a:t>方法</a:t>
          </a:r>
          <a:endParaRPr lang="en-US" altLang="zh-CN" sz="900" b="0" i="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900" b="0" i="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i="0" kern="1200" dirty="0"/>
            <a:t>关键实现类：</a:t>
          </a:r>
          <a:endParaRPr lang="en-US" altLang="zh-CN" sz="900" b="0" i="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err="1"/>
            <a:t>CommonAnnotationBeanPostProcessor</a:t>
          </a:r>
          <a:endParaRPr lang="en-US" sz="900" b="0" i="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i="0" kern="1200" dirty="0"/>
            <a:t>会调用</a:t>
          </a:r>
          <a:r>
            <a:rPr lang="en-US" sz="900" b="1" i="0" kern="1200" dirty="0"/>
            <a:t>@PreDestroy</a:t>
          </a:r>
          <a:r>
            <a:rPr lang="zh-CN" altLang="en-US" sz="900" b="1" i="0" kern="1200" dirty="0"/>
            <a:t>标注的所有方法</a:t>
          </a:r>
          <a:endParaRPr lang="zh-CN" altLang="en-US" sz="900" kern="1200" dirty="0"/>
        </a:p>
      </dsp:txBody>
      <dsp:txXfrm>
        <a:off x="55619" y="1993929"/>
        <a:ext cx="2044074" cy="1430807"/>
      </dsp:txXfrm>
    </dsp:sp>
    <dsp:sp modelId="{EC1CD183-F366-491D-ABBB-B655945B1AE5}">
      <dsp:nvSpPr>
        <dsp:cNvPr id="0" name=""/>
        <dsp:cNvSpPr/>
      </dsp:nvSpPr>
      <dsp:spPr>
        <a:xfrm>
          <a:off x="2357518" y="2444828"/>
          <a:ext cx="452217" cy="529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357518" y="2550630"/>
        <a:ext cx="316552" cy="317405"/>
      </dsp:txXfrm>
    </dsp:sp>
    <dsp:sp modelId="{CE609CC0-CB08-4206-A935-433A3E6810AE}">
      <dsp:nvSpPr>
        <dsp:cNvPr id="0" name=""/>
        <dsp:cNvSpPr/>
      </dsp:nvSpPr>
      <dsp:spPr>
        <a:xfrm>
          <a:off x="2997448" y="1949415"/>
          <a:ext cx="2133102" cy="1519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i="0" kern="1200" dirty="0"/>
            <a:t>如果</a:t>
          </a:r>
          <a:r>
            <a:rPr lang="en-US" sz="900" b="0" i="0" kern="1200" dirty="0"/>
            <a:t>bean</a:t>
          </a:r>
          <a:r>
            <a:rPr lang="zh-CN" altLang="en-US" sz="900" b="0" i="0" kern="1200" dirty="0"/>
            <a:t>实现了</a:t>
          </a:r>
          <a:r>
            <a:rPr lang="en-US" sz="900" b="0" i="0" kern="1200" dirty="0" err="1"/>
            <a:t>org.springframework.beans.factory.DisposableBean</a:t>
          </a:r>
          <a:r>
            <a:rPr lang="zh-CN" altLang="en-US" sz="900" b="0" i="0" kern="1200" dirty="0"/>
            <a:t>接口，会调用这个接口中的</a:t>
          </a:r>
          <a:r>
            <a:rPr lang="en-US" sz="900" b="0" i="0" kern="1200" dirty="0"/>
            <a:t>destroy</a:t>
          </a:r>
          <a:r>
            <a:rPr lang="zh-CN" altLang="en-US" sz="900" b="0" i="0" kern="1200" dirty="0"/>
            <a:t>方法</a:t>
          </a:r>
          <a:endParaRPr lang="zh-CN" altLang="en-US" sz="900" kern="1200" dirty="0"/>
        </a:p>
      </dsp:txBody>
      <dsp:txXfrm>
        <a:off x="3041962" y="1993929"/>
        <a:ext cx="2044074" cy="1430807"/>
      </dsp:txXfrm>
    </dsp:sp>
    <dsp:sp modelId="{7552F85F-F39D-4481-84BF-EF945D8FD2E9}">
      <dsp:nvSpPr>
        <dsp:cNvPr id="0" name=""/>
        <dsp:cNvSpPr/>
      </dsp:nvSpPr>
      <dsp:spPr>
        <a:xfrm>
          <a:off x="5343861" y="2444828"/>
          <a:ext cx="452217" cy="529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5343861" y="2550630"/>
        <a:ext cx="316552" cy="317405"/>
      </dsp:txXfrm>
    </dsp:sp>
    <dsp:sp modelId="{B7A8D136-1846-4A3E-A35A-E19E7569EBF3}">
      <dsp:nvSpPr>
        <dsp:cNvPr id="0" name=""/>
        <dsp:cNvSpPr/>
      </dsp:nvSpPr>
      <dsp:spPr>
        <a:xfrm>
          <a:off x="5983792" y="1949415"/>
          <a:ext cx="2133102" cy="1519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b="0" i="0" kern="1200" dirty="0"/>
            <a:t>调用</a:t>
          </a:r>
          <a:r>
            <a:rPr lang="en-US" altLang="zh-CN" sz="900" b="0" i="0" kern="1200" dirty="0"/>
            <a:t>bean</a:t>
          </a:r>
          <a:r>
            <a:rPr lang="zh-CN" altLang="en-US" sz="900" b="0" i="0" kern="1200" dirty="0"/>
            <a:t>自定义的销毁方法</a:t>
          </a:r>
          <a:endParaRPr lang="en-US" altLang="zh-CN" sz="900" b="0" i="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b="0" i="0" kern="1200" dirty="0"/>
            <a:t>1.Xml  destroy-method</a:t>
          </a:r>
          <a:r>
            <a:rPr lang="zh-CN" altLang="en-US" sz="900" b="0" i="0" kern="1200" dirty="0"/>
            <a:t>方法</a:t>
          </a:r>
          <a:endParaRPr lang="en-US" altLang="zh-CN" sz="900" b="0" i="0" kern="1200" dirty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b="0" i="0" kern="1200" dirty="0"/>
            <a:t>2.@Bean(</a:t>
          </a:r>
          <a:r>
            <a:rPr lang="en-US" sz="900" b="0" i="0" kern="1200" dirty="0" err="1"/>
            <a:t>destroyMethod</a:t>
          </a:r>
          <a:r>
            <a:rPr lang="en-US" sz="900" b="0" i="0" kern="1200" dirty="0"/>
            <a:t> =</a:t>
          </a:r>
          <a:r>
            <a:rPr lang="en-US" altLang="zh-CN" sz="900" b="0" i="0" kern="1200" dirty="0"/>
            <a:t>)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b="0" i="0" kern="1200" dirty="0"/>
            <a:t>3.</a:t>
          </a:r>
          <a:r>
            <a:rPr lang="en-US" sz="900" b="0" i="0" kern="1200" dirty="0"/>
            <a:t> </a:t>
          </a:r>
          <a:r>
            <a:rPr lang="en-US" sz="900" b="0" i="0" kern="1200" dirty="0" err="1"/>
            <a:t>beanDefinition.setDestroyMethodName</a:t>
          </a:r>
          <a:r>
            <a:rPr lang="en-US" sz="900" b="0" i="0" kern="1200" dirty="0"/>
            <a:t>(</a:t>
          </a:r>
          <a:r>
            <a:rPr lang="en-US" sz="900" b="0" i="0" kern="1200" dirty="0" err="1"/>
            <a:t>methodName</a:t>
          </a:r>
          <a:r>
            <a:rPr lang="en-US" sz="900" b="0" i="0" kern="1200" dirty="0"/>
            <a:t>)</a:t>
          </a:r>
          <a:endParaRPr lang="zh-CN" altLang="en-US" sz="900" kern="1200" dirty="0"/>
        </a:p>
      </dsp:txBody>
      <dsp:txXfrm>
        <a:off x="6028306" y="1993929"/>
        <a:ext cx="2044074" cy="1430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B7CDA-0083-462E-97BA-6497E533671D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5D675-E435-46F3-B982-814B4E4E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5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无限科技PPT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" y="-635"/>
            <a:ext cx="12195810" cy="68592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3287688" y="1052736"/>
            <a:ext cx="64807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631504" y="3145782"/>
            <a:ext cx="64807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840416" y="3789040"/>
            <a:ext cx="64807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/Users/snake/Desktop/无限科技PPT目录.jpg无限科技PPT目录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952" y="-317"/>
            <a:ext cx="12193905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28" y="1844824"/>
            <a:ext cx="1800200" cy="1980889"/>
          </a:xfrm>
          <a:prstGeom prst="rect">
            <a:avLst/>
          </a:prstGeom>
        </p:spPr>
      </p:pic>
      <p:pic>
        <p:nvPicPr>
          <p:cNvPr id="2" name="图片 1" descr="无限科技PPT一级标题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7" y="318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79376" y="332656"/>
            <a:ext cx="64807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/Users/snake/Desktop/无限科技PPT二级标题.png无限科技PPT二级标题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3175" y="-1905"/>
            <a:ext cx="12198350" cy="6861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960784" y="-31443"/>
            <a:ext cx="432048" cy="432048"/>
          </a:xfrm>
          <a:prstGeom prst="rect">
            <a:avLst/>
          </a:prstGeom>
          <a:solidFill>
            <a:srgbClr val="2D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968820" y="610763"/>
            <a:ext cx="432048" cy="432048"/>
          </a:xfrm>
          <a:prstGeom prst="rect">
            <a:avLst/>
          </a:prstGeom>
          <a:solidFill>
            <a:srgbClr val="30C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960784" y="1252969"/>
            <a:ext cx="432048" cy="432048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nblogs.com/xingyukun/archive/2007/10/20/931331.htm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JDBC" TargetMode="External"/><Relationship Id="rId2" Type="http://schemas.openxmlformats.org/officeDocument/2006/relationships/hyperlink" Target="https://baike.baidu.com/item/EJB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tackoverflow.com/questions/1612334/difference-between-dto-vo-pojo-javabeans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framework/docs/current/reference/html/core.html#spring-core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34888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深入</a:t>
            </a:r>
            <a:r>
              <a:rPr kumimoji="1" lang="en-US" altLang="zh-CN" sz="40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Spring bean</a:t>
            </a:r>
            <a:r>
              <a:rPr kumimoji="1" lang="zh-CN" altLang="en-US" sz="40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生命周期技术内幕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58B3E3-B780-4EC3-9408-1F480B9B5C99}"/>
              </a:ext>
            </a:extLst>
          </p:cNvPr>
          <p:cNvSpPr txBox="1"/>
          <p:nvPr/>
        </p:nvSpPr>
        <p:spPr>
          <a:xfrm>
            <a:off x="0" y="364502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作者</a:t>
            </a:r>
            <a:r>
              <a:rPr kumimoji="1" lang="zh-CN" altLang="en-US" sz="1600" b="1" dirty="0" smtClean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r>
              <a:rPr kumimoji="1" lang="en-US" altLang="zh-CN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xxx</a:t>
            </a:r>
            <a:r>
              <a:rPr kumimoji="1" lang="zh-CN" altLang="en-US" sz="1600" b="1" dirty="0" smtClean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endParaRPr kumimoji="1" lang="en-US" altLang="zh-CN" sz="1600" b="1" dirty="0">
              <a:solidFill>
                <a:srgbClr val="3D3D3D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endParaRPr kumimoji="1" lang="en-US" altLang="zh-CN" sz="1600" b="1" dirty="0">
              <a:solidFill>
                <a:srgbClr val="3D3D3D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ctr"/>
            <a:r>
              <a:rPr kumimoji="1" lang="en-US" altLang="zh-CN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kumimoji="1" lang="zh-CN" altLang="en-US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创作时间：</a:t>
            </a:r>
            <a:r>
              <a:rPr kumimoji="1" lang="en-US" altLang="zh-CN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2021-8-1  |  </a:t>
            </a:r>
            <a:r>
              <a:rPr kumimoji="1" lang="zh-CN" altLang="en-US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文章长度：</a:t>
            </a:r>
            <a:r>
              <a:rPr kumimoji="1" lang="en-US" altLang="zh-CN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6169</a:t>
            </a:r>
            <a:r>
              <a:rPr kumimoji="1" lang="zh-CN" altLang="en-US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kumimoji="1" lang="en-US" altLang="zh-CN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| </a:t>
            </a:r>
            <a:r>
              <a:rPr kumimoji="1" lang="zh-CN" altLang="en-US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建议学习时长：</a:t>
            </a:r>
            <a:r>
              <a:rPr kumimoji="1" lang="en-US" altLang="zh-CN" sz="1600" b="1" dirty="0">
                <a:solidFill>
                  <a:srgbClr val="3D3D3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E8715649-14F3-425D-A449-475ED7C98C84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理论背景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F07F57-176F-430D-8A97-7DD84DA2C844}"/>
              </a:ext>
            </a:extLst>
          </p:cNvPr>
          <p:cNvSpPr txBox="1"/>
          <p:nvPr/>
        </p:nvSpPr>
        <p:spPr>
          <a:xfrm>
            <a:off x="1055440" y="1124745"/>
            <a:ext cx="10729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3F3F3F"/>
                </a:solidFill>
                <a:latin typeface="Segoe UI" panose="020B0502040204020203" pitchFamily="34" charset="0"/>
              </a:rPr>
              <a:t>IOC</a:t>
            </a:r>
            <a:r>
              <a:rPr lang="zh-CN" altLang="en-US" sz="1400" b="1" dirty="0">
                <a:solidFill>
                  <a:srgbClr val="3F3F3F"/>
                </a:solidFill>
                <a:latin typeface="Segoe UI" panose="020B0502040204020203" pitchFamily="34" charset="0"/>
              </a:rPr>
              <a:t>并非</a:t>
            </a:r>
            <a:r>
              <a:rPr lang="en-US" altLang="zh-CN" sz="1400" b="1" dirty="0">
                <a:solidFill>
                  <a:srgbClr val="3F3F3F"/>
                </a:solidFill>
                <a:latin typeface="Segoe UI" panose="020B0502040204020203" pitchFamily="34" charset="0"/>
              </a:rPr>
              <a:t>Spring</a:t>
            </a:r>
            <a:r>
              <a:rPr lang="zh-CN" altLang="en-US" sz="1400" b="1" dirty="0">
                <a:solidFill>
                  <a:srgbClr val="3F3F3F"/>
                </a:solidFill>
                <a:latin typeface="Segoe UI" panose="020B0502040204020203" pitchFamily="34" charset="0"/>
              </a:rPr>
              <a:t>首创，而是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Michael Mattson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1996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年在写面向对象的一篇文章中提出。对于面向对象设计及编程的基本思想，不再赘述，简单来说就是把复杂系统分解成相互合作的对象，这些对象类通过封装以后，内部实现对外部是透明的，从而降低了解决问题的复杂度，而且可以灵活地被重用和扩展。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我们知道在面向对象设计的软件系统中，它的底层都是由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个对象构成的，各个对象之间通过相互合作，最终实现系统地业务逻辑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44C27306-1739-4842-8C44-BB7C3F7B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9" y="2649180"/>
            <a:ext cx="3276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872EB2-DDF4-4088-AFEA-E37C3BC46447}"/>
              </a:ext>
            </a:extLst>
          </p:cNvPr>
          <p:cNvSpPr txBox="1"/>
          <p:nvPr/>
        </p:nvSpPr>
        <p:spPr>
          <a:xfrm>
            <a:off x="1457704" y="473392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软件系统中耦合的对象</a:t>
            </a:r>
            <a:endParaRPr lang="zh-CN" altLang="en-US" sz="1400" dirty="0"/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9BF94E0B-1436-49DB-8C08-44F4699B2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36" y="2839680"/>
            <a:ext cx="35052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E60D73-08E7-4ADC-9838-4237EC560F1A}"/>
              </a:ext>
            </a:extLst>
          </p:cNvPr>
          <p:cNvSpPr txBox="1"/>
          <p:nvPr/>
        </p:nvSpPr>
        <p:spPr>
          <a:xfrm>
            <a:off x="6023992" y="4733923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IoC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解耦过程</a:t>
            </a:r>
            <a:endParaRPr lang="zh-CN" altLang="en-US" sz="1400" dirty="0"/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AED76037-2ED1-44B5-ACE9-7AA2389B6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9" y="2839680"/>
            <a:ext cx="381952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2C5EDFB-02D8-42AF-A9F1-801904B72DFE}"/>
              </a:ext>
            </a:extLst>
          </p:cNvPr>
          <p:cNvSpPr txBox="1"/>
          <p:nvPr/>
        </p:nvSpPr>
        <p:spPr>
          <a:xfrm>
            <a:off x="9480376" y="4728066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拿掉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IoC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后的系统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3FE96F-29CC-4E53-A0B4-7BB908590223}"/>
              </a:ext>
            </a:extLst>
          </p:cNvPr>
          <p:cNvSpPr txBox="1"/>
          <p:nvPr/>
        </p:nvSpPr>
        <p:spPr>
          <a:xfrm>
            <a:off x="1005921" y="5256201"/>
            <a:ext cx="10774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大家看到了吧，由于引进了中间位置的“第三方”，也就是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容器，使得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A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B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D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这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个对象没有了耦合关系，齿轮之间的传动全部依靠“第三方”了，全部对象的控制权全部上缴给“第三方”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容器，所以，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容器成了整个系统的关键核心，它起到了一种类似“粘合剂”的作用，把系统中的所有对象粘合在一起发挥作用，如果没有这个“粘合剂”，对象与对象之间会彼此失去联系，这就是有人把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容器比喻成“粘合剂”的由来。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350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2A20CB7E-F080-42E8-A073-457D7F8B9722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深入理解</a:t>
            </a: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DI&amp;IoC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168A8F-7C0F-49E2-9F76-4F4D54801585}"/>
              </a:ext>
            </a:extLst>
          </p:cNvPr>
          <p:cNvSpPr txBox="1"/>
          <p:nvPr/>
        </p:nvSpPr>
        <p:spPr>
          <a:xfrm>
            <a:off x="530213" y="1196752"/>
            <a:ext cx="111315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2004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年，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Martin Fowler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探讨了同一个问题，</a:t>
            </a:r>
            <a:r>
              <a:rPr lang="zh-CN" altLang="en-US" sz="1400" b="0" i="0" dirty="0">
                <a:solidFill>
                  <a:srgbClr val="3366FF"/>
                </a:solidFill>
                <a:effectLst/>
                <a:latin typeface="-apple-system"/>
              </a:rPr>
              <a:t>既然</a:t>
            </a:r>
            <a:r>
              <a:rPr lang="en-US" altLang="zh-CN" sz="1400" b="0" i="0" dirty="0">
                <a:solidFill>
                  <a:srgbClr val="3366FF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3366FF"/>
                </a:solidFill>
                <a:effectLst/>
                <a:latin typeface="-apple-system"/>
              </a:rPr>
              <a:t>是控制反转，那么到底是“</a:t>
            </a:r>
            <a:r>
              <a:rPr lang="zh-CN" altLang="en-US" sz="1400" b="0" i="0" dirty="0">
                <a:solidFill>
                  <a:srgbClr val="0000FF"/>
                </a:solidFill>
                <a:effectLst/>
                <a:latin typeface="-apple-system"/>
              </a:rPr>
              <a:t>哪些方面的控制被反转了呢？</a:t>
            </a:r>
            <a:r>
              <a:rPr lang="zh-CN" altLang="en-US" sz="1400" b="0" i="0" dirty="0">
                <a:solidFill>
                  <a:srgbClr val="3366FF"/>
                </a:solidFill>
                <a:effectLst/>
                <a:latin typeface="-apple-system"/>
              </a:rPr>
              <a:t>”，经过详细地分析和论证后，</a:t>
            </a:r>
            <a:endParaRPr lang="en-US" altLang="zh-CN" sz="1400" b="0" i="0" dirty="0">
              <a:solidFill>
                <a:srgbClr val="3366FF"/>
              </a:solidFill>
              <a:effectLst/>
              <a:latin typeface="-apple-system"/>
            </a:endParaRPr>
          </a:p>
          <a:p>
            <a:pPr algn="l"/>
            <a:r>
              <a:rPr lang="zh-CN" altLang="en-US" sz="1400" b="0" i="0" dirty="0">
                <a:solidFill>
                  <a:srgbClr val="3366FF"/>
                </a:solidFill>
                <a:effectLst/>
                <a:latin typeface="-apple-system"/>
              </a:rPr>
              <a:t>他得出了答案：“</a:t>
            </a:r>
            <a:r>
              <a:rPr lang="zh-CN" altLang="en-US" sz="1400" b="0" i="0" dirty="0">
                <a:solidFill>
                  <a:srgbClr val="0000FF"/>
                </a:solidFill>
                <a:effectLst/>
                <a:latin typeface="-apple-system"/>
              </a:rPr>
              <a:t>获得依赖对象的过程被反转了</a:t>
            </a:r>
            <a:r>
              <a:rPr lang="zh-CN" altLang="en-US" sz="1400" b="0" i="0" dirty="0">
                <a:solidFill>
                  <a:srgbClr val="3366FF"/>
                </a:solidFill>
                <a:effectLst/>
                <a:latin typeface="-apple-system"/>
              </a:rPr>
              <a:t>”。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控制被反转之后，获得依赖对象的过程由自身管理变为了由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容器主动注入。于是，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他给“控制反转”取了一个更合适的名字叫做“依赖注入（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Dependency Injection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）”。他的这个答案，实际上给出了实现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的方法：注入。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1400" b="0" i="0" dirty="0">
                <a:solidFill>
                  <a:srgbClr val="0000FF"/>
                </a:solidFill>
                <a:effectLst/>
                <a:latin typeface="-apple-system"/>
              </a:rPr>
              <a:t>所谓依赖注入，就是由</a:t>
            </a:r>
            <a:r>
              <a:rPr lang="en-US" altLang="zh-CN" sz="1400" b="0" i="0" dirty="0">
                <a:solidFill>
                  <a:srgbClr val="0000FF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0000FF"/>
                </a:solidFill>
                <a:effectLst/>
                <a:latin typeface="-apple-system"/>
              </a:rPr>
              <a:t>容器在运行期间，动态地将某种依赖关系注入到对象之中。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所以，依赖注入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(DI)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和控制反转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(IOC)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是从不同的角度的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描述的同一件事情，就是指通过引入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容器，利用依赖关系注入的方式，实现对象之间的解耦。</a:t>
            </a:r>
          </a:p>
          <a:p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3F3F4-F845-457C-834E-8051981AEFB7}"/>
              </a:ext>
            </a:extLst>
          </p:cNvPr>
          <p:cNvSpPr txBox="1"/>
          <p:nvPr/>
        </p:nvSpPr>
        <p:spPr>
          <a:xfrm>
            <a:off x="530213" y="2420888"/>
            <a:ext cx="108942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 dirty="0">
                <a:solidFill>
                  <a:srgbClr val="000000"/>
                </a:solidFill>
                <a:effectLst/>
                <a:latin typeface="PingFang SC"/>
              </a:rPr>
              <a:t>DI</a:t>
            </a:r>
            <a:r>
              <a:rPr lang="zh-CN" altLang="en-US" sz="1400" b="1" i="0" dirty="0">
                <a:solidFill>
                  <a:srgbClr val="000000"/>
                </a:solidFill>
                <a:effectLst/>
                <a:latin typeface="PingFang SC"/>
              </a:rPr>
              <a:t>的实现方式</a:t>
            </a:r>
            <a:endParaRPr lang="en-US" altLang="zh-CN" sz="1400" b="1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en-US" altLang="zh-CN" sz="1400" b="1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PingFang SC"/>
              </a:rPr>
              <a:t>1.</a:t>
            </a:r>
            <a:r>
              <a:rPr lang="zh-CN" altLang="en-US" sz="1400" b="1" dirty="0">
                <a:solidFill>
                  <a:srgbClr val="000000"/>
                </a:solidFill>
                <a:latin typeface="PingFang SC"/>
              </a:rPr>
              <a:t>构造器注入</a:t>
            </a:r>
            <a:endParaRPr lang="en-US" altLang="zh-CN" sz="1400" b="1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PingFang SC"/>
              </a:rPr>
              <a:t>2.Setter</a:t>
            </a:r>
            <a:r>
              <a:rPr lang="zh-CN" altLang="en-US" sz="1400" b="1" dirty="0">
                <a:solidFill>
                  <a:srgbClr val="000000"/>
                </a:solidFill>
                <a:latin typeface="PingFang SC"/>
              </a:rPr>
              <a:t>注入</a:t>
            </a:r>
            <a:endParaRPr lang="en-US" altLang="zh-CN" sz="1400" b="1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PingFang SC"/>
              </a:rPr>
              <a:t>3.</a:t>
            </a:r>
            <a:r>
              <a:rPr lang="zh-CN" altLang="en-US" sz="1400" b="1" dirty="0">
                <a:solidFill>
                  <a:srgbClr val="000000"/>
                </a:solidFill>
                <a:latin typeface="PingFang SC"/>
              </a:rPr>
              <a:t>接口注入</a:t>
            </a:r>
            <a:endParaRPr lang="en-US" altLang="zh-CN" sz="1400" b="1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PingFang SC"/>
              </a:rPr>
              <a:t>4.</a:t>
            </a:r>
            <a:r>
              <a:rPr lang="zh-CN" altLang="en-US" sz="1400" b="1" dirty="0">
                <a:solidFill>
                  <a:srgbClr val="000000"/>
                </a:solidFill>
                <a:latin typeface="PingFang SC"/>
              </a:rPr>
              <a:t>注解注入</a:t>
            </a:r>
            <a:endParaRPr lang="en-US" altLang="zh-CN" sz="1400" b="1" dirty="0">
              <a:solidFill>
                <a:srgbClr val="000000"/>
              </a:solidFill>
              <a:latin typeface="PingFang SC"/>
            </a:endParaRPr>
          </a:p>
          <a:p>
            <a:endParaRPr lang="en-US" altLang="zh-CN" sz="1400" b="1" dirty="0">
              <a:solidFill>
                <a:srgbClr val="000000"/>
              </a:solidFill>
              <a:latin typeface="PingFang SC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PingFang SC"/>
              </a:rPr>
              <a:t>除了</a:t>
            </a:r>
            <a:r>
              <a:rPr lang="en-US" altLang="zh-CN" sz="1400" dirty="0">
                <a:solidFill>
                  <a:srgbClr val="000000"/>
                </a:solidFill>
                <a:latin typeface="PingFang SC"/>
              </a:rPr>
              <a:t>DI</a:t>
            </a:r>
            <a:r>
              <a:rPr lang="zh-CN" altLang="en-US" sz="1400" dirty="0">
                <a:solidFill>
                  <a:srgbClr val="000000"/>
                </a:solidFill>
                <a:latin typeface="PingFang SC"/>
              </a:rPr>
              <a:t>，还有</a:t>
            </a:r>
            <a:r>
              <a:rPr lang="en-US" altLang="zh-CN" sz="1400" dirty="0">
                <a:solidFill>
                  <a:srgbClr val="000000"/>
                </a:solidFill>
                <a:latin typeface="PingFang SC"/>
              </a:rPr>
              <a:t>Service Locator,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由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PingFang SC"/>
              </a:rPr>
              <a:t>ServiceLocator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PingFang SC"/>
              </a:rPr>
              <a:t>来专门负责提供具体的</a:t>
            </a:r>
            <a:endParaRPr lang="en-US" altLang="zh-CN" sz="1400" b="0" i="0" dirty="0">
              <a:solidFill>
                <a:srgbClr val="000000"/>
              </a:solidFill>
              <a:effectLst/>
              <a:latin typeface="PingFang SC"/>
            </a:endParaRPr>
          </a:p>
          <a:p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PingFang SC"/>
              </a:rPr>
              <a:t>ServiceProvider</a:t>
            </a:r>
            <a:endParaRPr lang="en-US" altLang="zh-CN" sz="1400" b="0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en-US" altLang="zh-CN" sz="1400" dirty="0">
              <a:solidFill>
                <a:srgbClr val="000000"/>
              </a:solidFill>
              <a:latin typeface="PingFang SC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PingFang SC"/>
              </a:rPr>
              <a:t>关于</a:t>
            </a:r>
            <a:r>
              <a:rPr lang="en-US" altLang="zh-CN" sz="1400" dirty="0">
                <a:solidFill>
                  <a:srgbClr val="000000"/>
                </a:solidFill>
                <a:latin typeface="PingFang SC"/>
              </a:rPr>
              <a:t>DI</a:t>
            </a:r>
            <a:r>
              <a:rPr lang="zh-CN" altLang="en-US" sz="1400" dirty="0">
                <a:solidFill>
                  <a:srgbClr val="000000"/>
                </a:solidFill>
                <a:latin typeface="PingFang SC"/>
              </a:rPr>
              <a:t>的深度理解，请参考：</a:t>
            </a:r>
            <a:endParaRPr lang="en-US" altLang="zh-CN" sz="1400" dirty="0">
              <a:solidFill>
                <a:srgbClr val="000000"/>
              </a:solidFill>
              <a:latin typeface="PingFang SC"/>
            </a:endParaRPr>
          </a:p>
          <a:p>
            <a:r>
              <a:rPr lang="en-US" altLang="zh-CN" sz="1400" dirty="0">
                <a:hlinkClick r:id="rId2"/>
              </a:rPr>
              <a:t>https://www.cnblogs.com/xingyukun/archive/2007/10/20/931331.html</a:t>
            </a:r>
            <a:endParaRPr lang="en-US" altLang="zh-CN" sz="1400" dirty="0">
              <a:solidFill>
                <a:srgbClr val="000000"/>
              </a:solidFill>
              <a:latin typeface="PingFang SC"/>
            </a:endParaRPr>
          </a:p>
          <a:p>
            <a:endParaRPr lang="en-US" altLang="zh-CN" sz="1400" dirty="0">
              <a:solidFill>
                <a:srgbClr val="000000"/>
              </a:solidFill>
              <a:latin typeface="PingFang SC"/>
            </a:endParaRPr>
          </a:p>
          <a:p>
            <a:r>
              <a:rPr lang="zh-CN" altLang="en-US" sz="1400" dirty="0"/>
              <a:t>翻译自</a:t>
            </a:r>
            <a:r>
              <a:rPr lang="en-US" altLang="zh-CN" sz="1400" dirty="0"/>
              <a:t>2004</a:t>
            </a:r>
            <a:r>
              <a:rPr lang="zh-CN" altLang="en-US" sz="1400" dirty="0"/>
              <a:t>年老马的文章：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Inversion of Control Containers and the </a:t>
            </a:r>
          </a:p>
          <a:p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Dependency Injection pattern</a:t>
            </a:r>
          </a:p>
          <a:p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宝岛网友</a:t>
            </a:r>
            <a:r>
              <a:rPr lang="en-US" altLang="zh-CN" sz="1400" b="1" i="0" dirty="0">
                <a:solidFill>
                  <a:srgbClr val="3366FF"/>
                </a:solidFill>
                <a:effectLst/>
                <a:latin typeface="-apple-system"/>
              </a:rPr>
              <a:t>Object Builder Application Block</a:t>
            </a:r>
            <a:endParaRPr lang="en-US" altLang="zh-CN" sz="1400" b="1" dirty="0">
              <a:solidFill>
                <a:srgbClr val="3366FF"/>
              </a:solidFill>
              <a:latin typeface="-apple-system"/>
            </a:endParaRPr>
          </a:p>
          <a:p>
            <a:r>
              <a:rPr lang="en-US" altLang="zh-CN" sz="1400" dirty="0">
                <a:latin typeface="-apple-system"/>
              </a:rPr>
              <a:t>https://www.cnblogs.com/zhenyulu/articles/641728.html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FCE73-278A-4876-96A9-F5DAF17D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77" y="2581747"/>
            <a:ext cx="6434823" cy="38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CA25D260-1203-43FF-BF90-1B2579FCD78E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中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简单介绍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EC5EEC-9AB9-4999-9633-D21B02D0CE37}"/>
              </a:ext>
            </a:extLst>
          </p:cNvPr>
          <p:cNvSpPr txBox="1"/>
          <p:nvPr/>
        </p:nvSpPr>
        <p:spPr>
          <a:xfrm>
            <a:off x="1094727" y="1196752"/>
            <a:ext cx="108593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在</a:t>
            </a:r>
            <a:r>
              <a:rPr lang="en-US" altLang="zh-CN" sz="1400" dirty="0"/>
              <a:t>Spring</a:t>
            </a:r>
            <a:r>
              <a:rPr lang="zh-CN" altLang="en-US" sz="1400" dirty="0"/>
              <a:t>中，</a:t>
            </a:r>
            <a:r>
              <a:rPr lang="en-US" altLang="zh-CN" sz="1400" dirty="0"/>
              <a:t>IOC</a:t>
            </a:r>
            <a:r>
              <a:rPr lang="zh-CN" altLang="en-US" sz="1400" dirty="0"/>
              <a:t>的核心实现都在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org.springframework.beans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，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org.springframework.context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包下，</a:t>
            </a:r>
            <a:r>
              <a:rPr lang="en-US" altLang="zh-CN" sz="1400" dirty="0" err="1"/>
              <a:t>BeanFactory</a:t>
            </a:r>
            <a:r>
              <a:rPr lang="zh-CN" altLang="en-US" sz="1400" dirty="0"/>
              <a:t>接口提供了高级的</a:t>
            </a:r>
            <a:endParaRPr lang="en-US" altLang="zh-CN" sz="1400" dirty="0"/>
          </a:p>
          <a:p>
            <a:r>
              <a:rPr lang="zh-CN" altLang="en-US" sz="1400" dirty="0"/>
              <a:t>配置机制来管理各种类型的对象。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作为其子类，补充了更多的企业级应用的功能</a:t>
            </a:r>
            <a:r>
              <a:rPr lang="en-US" altLang="zh-CN" sz="1400" dirty="0"/>
              <a:t>,</a:t>
            </a:r>
            <a:r>
              <a:rPr lang="zh-CN" altLang="en-US" sz="1400" dirty="0"/>
              <a:t>比如和</a:t>
            </a:r>
            <a:r>
              <a:rPr lang="en-US" altLang="zh-CN" sz="1400" dirty="0"/>
              <a:t>AOP</a:t>
            </a:r>
            <a:r>
              <a:rPr lang="zh-CN" altLang="en-US" sz="1400" dirty="0"/>
              <a:t>更好的集成，</a:t>
            </a:r>
            <a:endParaRPr lang="en-US" altLang="zh-CN" sz="1400" dirty="0"/>
          </a:p>
          <a:p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消息资源处理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国际化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，事件发布机制，应用程序层特定的上下文，如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WebApplicationContext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用于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应用程序等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简而言之，</a:t>
            </a:r>
            <a:r>
              <a:rPr lang="en-US" altLang="zh-CN" sz="1400" b="1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BeanFactory</a:t>
            </a:r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提供了配置框架和基本功能，而</a:t>
            </a:r>
            <a:r>
              <a:rPr lang="en-US" altLang="zh-CN" sz="1400" b="1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ApplicationContext</a:t>
            </a:r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添加了更多特定于企业的功能。</a:t>
            </a:r>
            <a:r>
              <a:rPr lang="en-US" altLang="zh-CN" sz="1400" b="1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ApplicationContext</a:t>
            </a:r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是</a:t>
            </a:r>
            <a:endParaRPr lang="en-US" altLang="zh-CN" sz="1400" b="1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400" b="1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BeanFactory</a:t>
            </a:r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的一个完整超集。</a:t>
            </a:r>
            <a:endParaRPr lang="en-US" altLang="zh-CN" sz="1400" b="1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b="1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从狭义上讲，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org.springframework.context.ApplicationContext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就是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Spring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容器，负责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bean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的实例化，配置和组装，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容器通过读取配置元数据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获得关于要实例化、配置和组装哪些对象的指令。</a:t>
            </a:r>
            <a:endParaRPr lang="en-US" altLang="zh-CN" sz="1400" b="1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6149" name="Picture 5" descr="container magic">
            <a:extLst>
              <a:ext uri="{FF2B5EF4-FFF2-40B4-BE49-F238E27FC236}">
                <a16:creationId xmlns:a16="http://schemas.microsoft.com/office/drawing/2014/main" id="{A2F1BF9A-8192-410D-BC75-EB3A5FF7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284984"/>
            <a:ext cx="47434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5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744B45-1A89-42B6-BB07-E41957C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52736"/>
            <a:ext cx="10344472" cy="5126055"/>
          </a:xfrm>
          <a:prstGeom prst="rect">
            <a:avLst/>
          </a:prstGeom>
        </p:spPr>
      </p:pic>
      <p:sp>
        <p:nvSpPr>
          <p:cNvPr id="4" name="文本框 9">
            <a:extLst>
              <a:ext uri="{FF2B5EF4-FFF2-40B4-BE49-F238E27FC236}">
                <a16:creationId xmlns:a16="http://schemas.microsoft.com/office/drawing/2014/main" id="{B74F4883-AF06-44D7-87B1-18385685549D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核心技术体系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A60352-53CD-469F-8010-B0C2630580F5}"/>
              </a:ext>
            </a:extLst>
          </p:cNvPr>
          <p:cNvSpPr txBox="1"/>
          <p:nvPr/>
        </p:nvSpPr>
        <p:spPr>
          <a:xfrm flipH="1">
            <a:off x="623392" y="6202107"/>
            <a:ext cx="1034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从上面的</a:t>
            </a:r>
            <a:r>
              <a:rPr lang="en-US" altLang="zh-CN" sz="1400" dirty="0"/>
              <a:t>UML</a:t>
            </a:r>
            <a:r>
              <a:rPr lang="zh-CN" altLang="en-US" sz="1400" dirty="0"/>
              <a:t>类图，</a:t>
            </a:r>
            <a:r>
              <a:rPr lang="en-US" altLang="zh-CN" sz="1400" dirty="0"/>
              <a:t>IOC</a:t>
            </a:r>
            <a:r>
              <a:rPr lang="zh-CN" altLang="en-US" sz="1400" dirty="0"/>
              <a:t>比较重要的模块为资源加载模块，</a:t>
            </a:r>
            <a:r>
              <a:rPr lang="en-US" altLang="zh-CN" sz="1400" dirty="0" err="1"/>
              <a:t>BeanFactory</a:t>
            </a:r>
            <a:r>
              <a:rPr lang="zh-CN" altLang="en-US" sz="1400" dirty="0"/>
              <a:t>模块，狭义上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都实现了资源模块，工厂模块，事件发布模块，基本上我们认为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就是</a:t>
            </a:r>
            <a:r>
              <a:rPr lang="en-US" altLang="zh-CN" sz="1400" dirty="0"/>
              <a:t>IOC</a:t>
            </a:r>
            <a:r>
              <a:rPr lang="zh-CN" altLang="en-US" sz="1400" dirty="0"/>
              <a:t>容器的全部</a:t>
            </a:r>
          </a:p>
        </p:txBody>
      </p:sp>
    </p:spTree>
    <p:extLst>
      <p:ext uri="{BB962C8B-B14F-4D97-AF65-F5344CB8AC3E}">
        <p14:creationId xmlns:p14="http://schemas.microsoft.com/office/powerpoint/2010/main" val="113579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037800FF-BBA8-458C-BAFF-429A464A49FC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之资源管理模块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12C959-E431-4420-8398-A06714DD1A8E}"/>
              </a:ext>
            </a:extLst>
          </p:cNvPr>
          <p:cNvSpPr txBox="1"/>
          <p:nvPr/>
        </p:nvSpPr>
        <p:spPr>
          <a:xfrm>
            <a:off x="983432" y="1052736"/>
            <a:ext cx="10657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虽然</a:t>
            </a:r>
            <a:r>
              <a:rPr lang="en-US" altLang="zh-CN" sz="1400" dirty="0"/>
              <a:t>java</a:t>
            </a:r>
            <a:r>
              <a:rPr lang="zh-CN" altLang="en-US" sz="1400" dirty="0"/>
              <a:t>提供了标准的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java.net.URL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类来处理各种前缀的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URL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资源，但对于大多数低级别的资源的访问却难以提供有效帮助。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例如，从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classpath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或者是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ServeletContext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获取资源。虽然可以为特定的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前缀注册新的资源处理器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类似于现有的处理程序的前缀，如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http: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），但通常实现成本比较高，除此之外，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类还缺乏一些必要功能，例如检查所指向资源是否存在的方法。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Spring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中关于资源模块，重点</a:t>
            </a:r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聚焦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Resource,</a:t>
            </a:r>
            <a:r>
              <a:rPr lang="en-US" altLang="zh-CN" sz="1400" dirty="0" err="1">
                <a:solidFill>
                  <a:srgbClr val="2E3033"/>
                </a:solidFill>
                <a:latin typeface="Arial" panose="020B0604020202020204" pitchFamily="34" charset="0"/>
              </a:rPr>
              <a:t>ResourceLoader</a:t>
            </a:r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的对应实现上，接下来简单聊下：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A0F721-AC37-488C-9E64-0FBFF8158FCF}"/>
              </a:ext>
            </a:extLst>
          </p:cNvPr>
          <p:cNvSpPr txBox="1"/>
          <p:nvPr/>
        </p:nvSpPr>
        <p:spPr>
          <a:xfrm>
            <a:off x="983432" y="2182190"/>
            <a:ext cx="68275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Resource  -  </a:t>
            </a:r>
            <a:r>
              <a:rPr lang="zh-CN" altLang="en-US" sz="1400" b="1" dirty="0"/>
              <a:t>资源顶级接口</a:t>
            </a:r>
            <a:endParaRPr lang="en-US" altLang="zh-CN" sz="1400" b="1" dirty="0"/>
          </a:p>
          <a:p>
            <a:pPr algn="l"/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资源描述符接口，该接口从实际中抽象出来底层资源的类型，例如文件或类路径资源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典型的策略模式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1954AD-6F35-4D43-810E-97A72DF0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0" y="3136297"/>
            <a:ext cx="7278414" cy="35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1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AA99DBA3-FE62-4ED5-8FC3-0ECB3D6E3EDC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中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Resource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对应实现类简单介绍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7D80F6-D1B6-4BC2-ABA8-10A766FDE55D}"/>
              </a:ext>
            </a:extLst>
          </p:cNvPr>
          <p:cNvSpPr txBox="1"/>
          <p:nvPr/>
        </p:nvSpPr>
        <p:spPr>
          <a:xfrm>
            <a:off x="983432" y="1052736"/>
            <a:ext cx="1036915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1.UrlResource</a:t>
            </a:r>
          </a:p>
          <a:p>
            <a:r>
              <a:rPr lang="en-US" altLang="zh-CN" sz="1400" dirty="0"/>
              <a:t>   </a:t>
            </a:r>
            <a:r>
              <a:rPr lang="zh-CN" altLang="en-US" sz="1400" dirty="0"/>
              <a:t>基于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java.net.URL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做了一层封装，用来访问可以通过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URL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定位的对象，比如文件，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Https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资源，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FTP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目标等，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所有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都有一个标准化的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表示，这样就可以使用适当的标准化前缀来表示来自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的类型，比如：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2E3033"/>
                </a:solidFill>
                <a:latin typeface="Arial" panose="020B0604020202020204" pitchFamily="34" charset="0"/>
              </a:rPr>
              <a:t>file:</a:t>
            </a:r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用来访问文件系统路径</a:t>
            </a:r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2E3033"/>
                </a:solidFill>
                <a:latin typeface="Arial" panose="020B0604020202020204" pitchFamily="34" charset="0"/>
              </a:rPr>
              <a:t>https:</a:t>
            </a:r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通过</a:t>
            </a:r>
            <a:r>
              <a:rPr lang="en-US" altLang="zh-CN" sz="1400" dirty="0">
                <a:solidFill>
                  <a:srgbClr val="2E3033"/>
                </a:solidFill>
                <a:latin typeface="Arial" panose="020B0604020202020204" pitchFamily="34" charset="0"/>
              </a:rPr>
              <a:t>https</a:t>
            </a:r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协议访问资源</a:t>
            </a:r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rgbClr val="2E3033"/>
                </a:solidFill>
                <a:latin typeface="Arial" panose="020B0604020202020204" pitchFamily="34" charset="0"/>
              </a:rPr>
              <a:t>ftp: 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ftp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协议访问资源</a:t>
            </a:r>
            <a:endParaRPr lang="en-US" altLang="zh-CN" sz="1400" dirty="0">
              <a:solidFill>
                <a:srgbClr val="000000"/>
              </a:solidFill>
              <a:latin typeface="Monaco"/>
            </a:endParaRPr>
          </a:p>
          <a:p>
            <a:endParaRPr lang="en-US" altLang="zh-CN" sz="1400" dirty="0">
              <a:solidFill>
                <a:srgbClr val="000000"/>
              </a:solidFill>
              <a:latin typeface="Monaco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Monaco"/>
              </a:rPr>
              <a:t>2. </a:t>
            </a:r>
            <a:r>
              <a:rPr lang="en-US" altLang="zh-CN" sz="1400" b="1" dirty="0" err="1">
                <a:solidFill>
                  <a:srgbClr val="000000"/>
                </a:solidFill>
                <a:latin typeface="Monaco"/>
              </a:rPr>
              <a:t>ClassPathResource</a:t>
            </a:r>
            <a:endParaRPr lang="en-US" altLang="zh-CN" sz="1400" b="1" dirty="0">
              <a:solidFill>
                <a:srgbClr val="000000"/>
              </a:solidFill>
              <a:latin typeface="Monaco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基于</a:t>
            </a:r>
            <a:r>
              <a:rPr lang="en-US" altLang="zh-CN" sz="1400" dirty="0" err="1">
                <a:solidFill>
                  <a:srgbClr val="000000"/>
                </a:solidFill>
                <a:latin typeface="Monaco"/>
              </a:rPr>
              <a:t>java.io.File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的方式做解析，如果类路径资源驻留在文件系统中，但不是驻留在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jar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中的类路径资源，并且没有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(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servlet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引擎或其他环境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扩展到文件系统中。为了解决这个问题，各种资源实现总是支持以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java.net.URL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的方式进行解析</a:t>
            </a:r>
            <a:endParaRPr lang="en-US" altLang="zh-CN" sz="1400" dirty="0">
              <a:solidFill>
                <a:srgbClr val="000000"/>
              </a:solidFill>
              <a:latin typeface="Monaco"/>
            </a:endParaRPr>
          </a:p>
          <a:p>
            <a:endParaRPr lang="en-US" altLang="zh-CN" sz="1400" b="1" dirty="0">
              <a:solidFill>
                <a:srgbClr val="000000"/>
              </a:solidFill>
              <a:latin typeface="Monaco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Monaco"/>
              </a:rPr>
              <a:t>3. </a:t>
            </a:r>
            <a:r>
              <a:rPr lang="en-US" altLang="zh-CN" sz="1400" b="1" dirty="0" err="1">
                <a:solidFill>
                  <a:srgbClr val="000000"/>
                </a:solidFill>
                <a:latin typeface="Monaco"/>
              </a:rPr>
              <a:t>FileSystemResource</a:t>
            </a:r>
            <a:endParaRPr lang="en-US" altLang="zh-CN" sz="1400" b="1" dirty="0">
              <a:solidFill>
                <a:srgbClr val="000000"/>
              </a:solidFill>
              <a:latin typeface="Monaco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同样基于</a:t>
            </a:r>
            <a:r>
              <a:rPr lang="en-US" altLang="zh-CN" sz="1400" dirty="0" err="1">
                <a:solidFill>
                  <a:srgbClr val="000000"/>
                </a:solidFill>
                <a:latin typeface="Monaco"/>
              </a:rPr>
              <a:t>java.io.File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作为解决方案，但同样支持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java.nio.file.Path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，应用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Spring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标准的基于字符串的路径转换，但通过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java.nio.file.File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的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API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执行所有操作，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FileSystemResource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支持以文件和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的形式解析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1400" b="1" dirty="0">
                <a:solidFill>
                  <a:srgbClr val="2E3033"/>
                </a:solidFill>
                <a:latin typeface="Arial" panose="020B0604020202020204" pitchFamily="34" charset="0"/>
              </a:rPr>
              <a:t>4.PathResource</a:t>
            </a:r>
          </a:p>
          <a:p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基于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java.nio.file.Path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句柄的资源实现，通过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Path API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执行所有操作和转换。支持以文件和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的形式解析，并实现了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WritableResource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接口，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PathResource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实际上是一个纯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java.nio.path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的基于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FileSystemResource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的替代方案，具有不同的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createrRelative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行为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1400" b="1" dirty="0">
                <a:solidFill>
                  <a:srgbClr val="2E3033"/>
                </a:solidFill>
                <a:latin typeface="Arial" panose="020B0604020202020204" pitchFamily="34" charset="0"/>
              </a:rPr>
              <a:t>5. </a:t>
            </a:r>
            <a:r>
              <a:rPr lang="en-US" altLang="zh-CN" sz="1400" b="1" dirty="0" err="1">
                <a:solidFill>
                  <a:srgbClr val="2E3033"/>
                </a:solidFill>
                <a:latin typeface="Arial" panose="020B0604020202020204" pitchFamily="34" charset="0"/>
              </a:rPr>
              <a:t>InputStreamResource</a:t>
            </a:r>
            <a:endParaRPr lang="en-US" altLang="zh-CN" sz="1400" b="1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 err="1"/>
              <a:t>InputStreamResource</a:t>
            </a:r>
            <a:r>
              <a:rPr lang="zh-CN" altLang="en-US" sz="1400" dirty="0"/>
              <a:t>是给定</a:t>
            </a:r>
            <a:r>
              <a:rPr lang="en-US" altLang="zh-CN" sz="1400" dirty="0" err="1"/>
              <a:t>InputStream</a:t>
            </a:r>
            <a:r>
              <a:rPr lang="zh-CN" altLang="en-US" sz="1400" dirty="0"/>
              <a:t>的资源实现。只有在没有特定的</a:t>
            </a:r>
            <a:r>
              <a:rPr lang="en-US" altLang="zh-CN" sz="1400" dirty="0"/>
              <a:t>Resource</a:t>
            </a:r>
            <a:r>
              <a:rPr lang="zh-CN" altLang="en-US" sz="1400" dirty="0"/>
              <a:t>实现适用时才应该使用它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/>
              <a:t>6. </a:t>
            </a:r>
            <a:r>
              <a:rPr lang="en-US" altLang="zh-CN" sz="1400" b="1" dirty="0" err="1"/>
              <a:t>ByteArrayResource</a:t>
            </a:r>
            <a:endParaRPr lang="en-US" altLang="zh-CN" sz="1400" b="1" dirty="0"/>
          </a:p>
          <a:p>
            <a:r>
              <a:rPr lang="zh-CN" altLang="en-US" sz="1400" dirty="0"/>
              <a:t>这是给定字节数组的资源实现。它为给定的字节数组创建一个</a:t>
            </a:r>
            <a:r>
              <a:rPr lang="en-US" altLang="zh-CN" sz="1400" dirty="0" err="1"/>
              <a:t>ByteArrayInputStream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09244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0B529629-1B72-4321-8D52-527E1D08335F}"/>
              </a:ext>
            </a:extLst>
          </p:cNvPr>
          <p:cNvSpPr txBox="1"/>
          <p:nvPr/>
        </p:nvSpPr>
        <p:spPr>
          <a:xfrm>
            <a:off x="1487488" y="404663"/>
            <a:ext cx="6742111" cy="4677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资源管理模块之 </a:t>
            </a: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ResourceLoader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24FE04-1464-4D5E-9D0C-B855AADA6AC7}"/>
              </a:ext>
            </a:extLst>
          </p:cNvPr>
          <p:cNvSpPr txBox="1"/>
          <p:nvPr/>
        </p:nvSpPr>
        <p:spPr>
          <a:xfrm>
            <a:off x="1172970" y="1340768"/>
            <a:ext cx="9846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ResourceLoader</a:t>
            </a:r>
            <a:r>
              <a:rPr lang="zh-CN" altLang="en-US" sz="1400" dirty="0"/>
              <a:t>接口用来获取对应的资源实例，所有的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都间接实现了这个接口，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抽象类</a:t>
            </a:r>
            <a:r>
              <a:rPr lang="en-US" altLang="zh-CN" sz="1400" dirty="0" err="1"/>
              <a:t>AbstractApplicationContext</a:t>
            </a:r>
            <a:r>
              <a:rPr lang="zh-CN" altLang="en-US" sz="1400" dirty="0"/>
              <a:t>继承了</a:t>
            </a:r>
            <a:r>
              <a:rPr lang="en-US" altLang="zh-CN" sz="1400" dirty="0" err="1"/>
              <a:t>DefaultResourceLoader</a:t>
            </a:r>
            <a:r>
              <a:rPr lang="zh-CN" altLang="en-US" sz="1400" dirty="0"/>
              <a:t>（</a:t>
            </a:r>
            <a:r>
              <a:rPr lang="en-US" altLang="zh-CN" sz="1400" dirty="0" err="1"/>
              <a:t>ResourceLoader</a:t>
            </a:r>
            <a:r>
              <a:rPr lang="zh-CN" altLang="en-US" sz="1400" dirty="0"/>
              <a:t>默认实现类）用来获取</a:t>
            </a:r>
            <a:r>
              <a:rPr lang="en-US" altLang="zh-CN" sz="1400" dirty="0"/>
              <a:t>Resource</a:t>
            </a:r>
            <a:r>
              <a:rPr lang="zh-CN" altLang="en-US" sz="1400" dirty="0"/>
              <a:t>实例，当你没有指定对应的资源前缀时，那么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会根据对应的上下文返回对应的资源类型</a:t>
            </a:r>
            <a:r>
              <a:rPr lang="en-US" altLang="zh-CN" sz="1400" dirty="0"/>
              <a:t>,</a:t>
            </a:r>
            <a:r>
              <a:rPr lang="zh-CN" altLang="en-US" sz="1400" dirty="0"/>
              <a:t>比如：</a:t>
            </a:r>
            <a:endParaRPr lang="en-US" altLang="zh-CN" sz="1400" dirty="0"/>
          </a:p>
          <a:p>
            <a:endParaRPr lang="en-US" altLang="zh-CN" sz="14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3CA97A7-F63F-45C8-BFFF-12739336E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97222"/>
              </p:ext>
            </p:extLst>
          </p:nvPr>
        </p:nvGraphicFramePr>
        <p:xfrm>
          <a:off x="1207193" y="255627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26152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214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ApplicationContext</a:t>
                      </a:r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资源类型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83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ClassPathXmlApplicationContext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ClassPathResource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3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FileSystemXmlApplicationContext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FileSystemResource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3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WebApplicationContext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ServletContextResource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34563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ECAE696-3F0A-444D-AD2B-B55143C75F38}"/>
              </a:ext>
            </a:extLst>
          </p:cNvPr>
          <p:cNvSpPr txBox="1"/>
          <p:nvPr/>
        </p:nvSpPr>
        <p:spPr>
          <a:xfrm>
            <a:off x="1144947" y="4437112"/>
            <a:ext cx="101379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指定前缀的方式示例：</a:t>
            </a:r>
            <a:endParaRPr lang="en-US" altLang="zh-CN" sz="1400" dirty="0"/>
          </a:p>
          <a:p>
            <a:r>
              <a:rPr lang="en-US" altLang="zh-CN" sz="1400" dirty="0"/>
              <a:t>                                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Monaco"/>
              </a:rPr>
              <a:t>ctx.getResource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onaco"/>
              </a:rPr>
              <a:t>(</a:t>
            </a:r>
            <a:r>
              <a:rPr lang="en-US" altLang="zh-CN" sz="1400" b="0" i="0" dirty="0">
                <a:solidFill>
                  <a:srgbClr val="008800"/>
                </a:solidFill>
                <a:effectLst/>
                <a:latin typeface="Monaco"/>
              </a:rPr>
              <a:t>"</a:t>
            </a:r>
            <a:r>
              <a:rPr lang="en-US" altLang="zh-CN" sz="1400" b="0" i="0" dirty="0" err="1">
                <a:solidFill>
                  <a:srgbClr val="008800"/>
                </a:solidFill>
                <a:effectLst/>
                <a:latin typeface="Monaco"/>
              </a:rPr>
              <a:t>classpath:some</a:t>
            </a:r>
            <a:r>
              <a:rPr lang="en-US" altLang="zh-CN" sz="1400" b="0" i="0" dirty="0">
                <a:solidFill>
                  <a:srgbClr val="008800"/>
                </a:solidFill>
                <a:effectLst/>
                <a:latin typeface="Monaco"/>
              </a:rPr>
              <a:t>/resource/path/myTemplate.txt"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onaco"/>
              </a:rPr>
              <a:t>)</a:t>
            </a:r>
          </a:p>
          <a:p>
            <a:r>
              <a:rPr lang="en-US" altLang="zh-CN" sz="1400" dirty="0">
                <a:solidFill>
                  <a:srgbClr val="222222"/>
                </a:solidFill>
                <a:latin typeface="Monaco"/>
              </a:rPr>
              <a:t>                                        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Monaco"/>
              </a:rPr>
              <a:t>ctx.getResource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onaco"/>
              </a:rPr>
              <a:t>(</a:t>
            </a:r>
            <a:r>
              <a:rPr lang="en-US" altLang="zh-CN" sz="1400" b="0" i="0" dirty="0">
                <a:solidFill>
                  <a:srgbClr val="008800"/>
                </a:solidFill>
                <a:effectLst/>
                <a:latin typeface="Monaco"/>
              </a:rPr>
              <a:t>"file:///some/resource/path/myTemplate.txt"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onaco"/>
              </a:rPr>
              <a:t>)</a:t>
            </a:r>
            <a:endParaRPr lang="en-US" altLang="zh-CN" sz="1400" dirty="0">
              <a:solidFill>
                <a:srgbClr val="222222"/>
              </a:solidFill>
              <a:latin typeface="Monaco"/>
            </a:endParaRPr>
          </a:p>
          <a:p>
            <a:r>
              <a:rPr lang="en-US" altLang="zh-CN" sz="1400" dirty="0">
                <a:solidFill>
                  <a:srgbClr val="222222"/>
                </a:solidFill>
                <a:latin typeface="Monaco"/>
              </a:rPr>
              <a:t>                                        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Monaco"/>
              </a:rPr>
              <a:t>ctx.getResource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onaco"/>
              </a:rPr>
              <a:t>(</a:t>
            </a:r>
            <a:r>
              <a:rPr lang="en-US" altLang="zh-CN" sz="1400" b="0" i="0" dirty="0">
                <a:solidFill>
                  <a:srgbClr val="008800"/>
                </a:solidFill>
                <a:effectLst/>
                <a:latin typeface="Monaco"/>
              </a:rPr>
              <a:t>"https://myhost.com/resource/path/myTemplate.txt"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onaco"/>
              </a:rPr>
              <a:t>)</a:t>
            </a:r>
          </a:p>
          <a:p>
            <a:endParaRPr lang="en-US" altLang="zh-CN" sz="1400" dirty="0">
              <a:solidFill>
                <a:srgbClr val="222222"/>
              </a:solidFill>
              <a:latin typeface="Monaco"/>
            </a:endParaRPr>
          </a:p>
          <a:p>
            <a:r>
              <a:rPr lang="en-US" altLang="zh-CN" sz="1400" dirty="0">
                <a:solidFill>
                  <a:srgbClr val="222222"/>
                </a:solidFill>
                <a:latin typeface="Monaco"/>
              </a:rPr>
              <a:t>Spring</a:t>
            </a:r>
            <a:r>
              <a:rPr lang="zh-CN" altLang="en-US" sz="1400" dirty="0">
                <a:solidFill>
                  <a:srgbClr val="222222"/>
                </a:solidFill>
                <a:latin typeface="Monaco"/>
              </a:rPr>
              <a:t>可自动根据上下文或者资源前缀类型，自动选择合适的策略，是比较经典的策略模式，同时在扩展性（</a:t>
            </a:r>
            <a:r>
              <a:rPr lang="en-US" altLang="zh-CN" sz="1400" dirty="0" err="1">
                <a:solidFill>
                  <a:srgbClr val="222222"/>
                </a:solidFill>
                <a:latin typeface="Monaco"/>
              </a:rPr>
              <a:t>ProtocolResolver</a:t>
            </a:r>
            <a:r>
              <a:rPr lang="zh-CN" altLang="en-US" sz="1400" dirty="0">
                <a:solidFill>
                  <a:srgbClr val="222222"/>
                </a:solidFill>
                <a:latin typeface="Monaco"/>
              </a:rPr>
              <a:t>）</a:t>
            </a:r>
            <a:endParaRPr lang="en-US" altLang="zh-CN" sz="1400" dirty="0">
              <a:solidFill>
                <a:srgbClr val="222222"/>
              </a:solidFill>
              <a:latin typeface="Monaco"/>
            </a:endParaRPr>
          </a:p>
          <a:p>
            <a:r>
              <a:rPr lang="zh-CN" altLang="en-US" sz="1400" dirty="0">
                <a:solidFill>
                  <a:srgbClr val="222222"/>
                </a:solidFill>
                <a:latin typeface="Monaco"/>
              </a:rPr>
              <a:t>和灵活性，可维护性上面都是很值得学习的典范。</a:t>
            </a:r>
            <a:endParaRPr lang="en-US" altLang="zh-CN" sz="1400" dirty="0">
              <a:solidFill>
                <a:srgbClr val="222222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8707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E26242E5-462E-43B7-B037-F669D8684C3B}"/>
              </a:ext>
            </a:extLst>
          </p:cNvPr>
          <p:cNvSpPr txBox="1"/>
          <p:nvPr/>
        </p:nvSpPr>
        <p:spPr>
          <a:xfrm>
            <a:off x="1487488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核心容器</a:t>
            </a: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BeanFactory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912B7B-E7DF-4A46-91DE-F41F62F1C6EA}"/>
              </a:ext>
            </a:extLst>
          </p:cNvPr>
          <p:cNvSpPr txBox="1"/>
          <p:nvPr/>
        </p:nvSpPr>
        <p:spPr>
          <a:xfrm>
            <a:off x="911424" y="1124744"/>
            <a:ext cx="1051316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Spring Bean </a:t>
            </a:r>
            <a:r>
              <a:rPr lang="zh-CN" altLang="en-US" sz="1400" dirty="0"/>
              <a:t>的创建是典型的工厂模式，这一系列的 </a:t>
            </a:r>
            <a:r>
              <a:rPr lang="en-US" altLang="zh-CN" sz="1400" dirty="0"/>
              <a:t>Bean </a:t>
            </a:r>
            <a:r>
              <a:rPr lang="zh-CN" altLang="en-US" sz="1400" dirty="0"/>
              <a:t>工厂，也即 </a:t>
            </a:r>
            <a:r>
              <a:rPr lang="en-US" altLang="zh-CN" sz="1400" dirty="0"/>
              <a:t>IOC </a:t>
            </a:r>
            <a:r>
              <a:rPr lang="zh-CN" altLang="en-US" sz="1400" dirty="0"/>
              <a:t>容器为开发者管理对象间的依赖关系提供了很多便利和基础服务，在 </a:t>
            </a:r>
            <a:r>
              <a:rPr lang="en-US" altLang="zh-CN" sz="1400" dirty="0"/>
              <a:t>Spring </a:t>
            </a:r>
            <a:r>
              <a:rPr lang="zh-CN" altLang="en-US" sz="1400" dirty="0"/>
              <a:t>中有许多的 </a:t>
            </a:r>
            <a:r>
              <a:rPr lang="en-US" altLang="zh-CN" sz="1400" dirty="0"/>
              <a:t>IOC </a:t>
            </a:r>
            <a:r>
              <a:rPr lang="zh-CN" altLang="en-US" sz="1400" dirty="0"/>
              <a:t>容器的实现供用户选择和使用，其相互关系如下</a:t>
            </a:r>
            <a:r>
              <a:rPr lang="en-US" altLang="zh-CN" sz="1400" dirty="0"/>
              <a:t>: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其中 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BeanFactory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作为最顶层的一个接口类，它定义了 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IOC </a:t>
            </a: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容器的基本功能规范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BeanFactory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有三个子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接口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ListableBeanFactory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HierarchicalBeanFactory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AutowireCapableBeanFactory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和一个默认实现类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DefaultListableBeanFactory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.</a:t>
            </a:r>
          </a:p>
          <a:p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 err="1">
                <a:solidFill>
                  <a:srgbClr val="4D4D4D"/>
                </a:solidFill>
                <a:latin typeface="-apple-system"/>
              </a:rPr>
              <a:t>BeanFactory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是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IOC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的基础，定义了基本的容器规则，同时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也是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Spring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其他模块或者第三方框架集成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Spring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需要遵守的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约定。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 err="1">
                <a:solidFill>
                  <a:srgbClr val="4D4D4D"/>
                </a:solidFill>
                <a:latin typeface="-apple-system"/>
              </a:rPr>
              <a:t>BeanFactory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和相关的接口（</a:t>
            </a:r>
            <a:r>
              <a:rPr lang="en-US" altLang="zh-CN" sz="1400" dirty="0" err="1">
                <a:solidFill>
                  <a:srgbClr val="4D4D4D"/>
                </a:solidFill>
                <a:latin typeface="-apple-system"/>
              </a:rPr>
              <a:t>BeanFactoryAware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，</a:t>
            </a:r>
            <a:r>
              <a:rPr lang="en-US" altLang="zh-CN" sz="1400" dirty="0" err="1">
                <a:solidFill>
                  <a:srgbClr val="4D4D4D"/>
                </a:solidFill>
                <a:latin typeface="-apple-system"/>
              </a:rPr>
              <a:t>InitializingBean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，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sz="1400" dirty="0" err="1">
                <a:solidFill>
                  <a:srgbClr val="4D4D4D"/>
                </a:solidFill>
                <a:latin typeface="-apple-system"/>
              </a:rPr>
              <a:t>DisposableBean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）也是其他框架要实现的重要集成点。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由于不需要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任何注释甚至反射，它们允许容器及其组件之间非常有效的交互。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BeanFactory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DefaultListableBeanFactory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的相关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API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不需要任何的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注解和配置即可使用，但其丰富的特性都是通过其他的扩展组件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完成的，比如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XmlBeanDefinitionReader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，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AutowiredAnnotationBean</a:t>
            </a:r>
            <a:endParaRPr lang="en-US" altLang="zh-CN" sz="1400" b="0" i="0" dirty="0">
              <a:solidFill>
                <a:srgbClr val="000000"/>
              </a:solidFill>
              <a:effectLst/>
              <a:latin typeface="Monaco"/>
            </a:endParaRPr>
          </a:p>
          <a:p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PostProcessor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Monaco"/>
              </a:rPr>
              <a:t>等，都可以直接共享操作所有的解析后的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onaco"/>
              </a:rPr>
              <a:t>beanDefinition</a:t>
            </a:r>
            <a:endParaRPr lang="en-US" altLang="zh-CN" sz="1400" b="0" i="0" dirty="0">
              <a:solidFill>
                <a:srgbClr val="000000"/>
              </a:solidFill>
              <a:effectLst/>
              <a:latin typeface="Monaco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对象，这也是</a:t>
            </a:r>
            <a:r>
              <a:rPr lang="en-US" altLang="zh-CN" sz="1400" dirty="0">
                <a:solidFill>
                  <a:srgbClr val="000000"/>
                </a:solidFill>
                <a:latin typeface="Monaco"/>
              </a:rPr>
              <a:t>Spring </a:t>
            </a:r>
            <a:r>
              <a:rPr lang="zh-CN" altLang="en-US" sz="1400" dirty="0">
                <a:solidFill>
                  <a:srgbClr val="000000"/>
                </a:solidFill>
                <a:latin typeface="Monaco"/>
              </a:rPr>
              <a:t>灵活性和扩展性的本质所在。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A8345E-BE6A-471E-ABF5-EEA4D89E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916832"/>
            <a:ext cx="5527588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5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D169FB25-1DEA-4236-AA5F-58EAE88BDD3E}"/>
              </a:ext>
            </a:extLst>
          </p:cNvPr>
          <p:cNvSpPr txBox="1"/>
          <p:nvPr/>
        </p:nvSpPr>
        <p:spPr>
          <a:xfrm>
            <a:off x="1415480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核心容器</a:t>
            </a: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BeanFactory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D858DA-EC37-4846-9123-114BEBDD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052736"/>
            <a:ext cx="6515100" cy="5667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1F1776-C79C-4AD2-A3DF-B8BAC3581D41}"/>
              </a:ext>
            </a:extLst>
          </p:cNvPr>
          <p:cNvSpPr txBox="1"/>
          <p:nvPr/>
        </p:nvSpPr>
        <p:spPr>
          <a:xfrm>
            <a:off x="7824191" y="1124744"/>
            <a:ext cx="31385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在 BeanFactory 里只对 IOC 容器的基本行为作了定义，根本不关心你的 Bean 是如何定义怎样加载的。正如我们只关心工厂里得到什么的产品对象，至于工厂是怎么生产这些对象的，这个基本的接口不关心。而要知道工厂是如何产生对象的，我们需要看具体的 IOC 容器实现，Spring 提供了许多 IOC 容器的实现</a:t>
            </a:r>
            <a:r>
              <a:rPr lang="en-US" altLang="zh-CN" sz="1400" dirty="0"/>
              <a:t>,</a:t>
            </a:r>
            <a:r>
              <a:rPr lang="zh-CN" altLang="en-US" sz="1400" dirty="0"/>
              <a:t>像</a:t>
            </a:r>
            <a:r>
              <a:rPr lang="en-US" altLang="zh-CN" sz="1400" dirty="0" err="1"/>
              <a:t>XMLBeanFactory,AnnotatedConfigApplicationContext</a:t>
            </a:r>
            <a:r>
              <a:rPr lang="zh-CN" altLang="en-US" sz="1400" dirty="0"/>
              <a:t>等，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err="1"/>
              <a:t>XmlBeanFactory:BeanFactory</a:t>
            </a:r>
            <a:r>
              <a:rPr lang="zh-CN" altLang="en-US" sz="1400" dirty="0"/>
              <a:t>的简化版实现，读取</a:t>
            </a:r>
            <a:r>
              <a:rPr lang="en-US" altLang="zh-CN" sz="1400" dirty="0"/>
              <a:t>Xml</a:t>
            </a:r>
            <a:r>
              <a:rPr lang="zh-CN" altLang="en-US" sz="1400" dirty="0"/>
              <a:t>中的</a:t>
            </a:r>
            <a:r>
              <a:rPr lang="en-US" altLang="zh-CN" sz="1400" dirty="0"/>
              <a:t>Bean</a:t>
            </a:r>
            <a:r>
              <a:rPr lang="zh-CN" altLang="en-US" sz="1400" dirty="0"/>
              <a:t>元数据并解析成</a:t>
            </a:r>
            <a:r>
              <a:rPr lang="en-US" altLang="zh-CN" sz="1400" dirty="0" err="1"/>
              <a:t>BeanDefinition</a:t>
            </a:r>
            <a:r>
              <a:rPr lang="zh-CN" altLang="en-US" sz="1400" dirty="0"/>
              <a:t>对象。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 err="1"/>
              <a:t>ApplicationContext</a:t>
            </a:r>
            <a:r>
              <a:rPr lang="zh-CN" altLang="en-US" sz="1400" dirty="0"/>
              <a:t>更像是增强版，除了基本的</a:t>
            </a:r>
            <a:r>
              <a:rPr lang="en-US" altLang="zh-CN" sz="1400" dirty="0"/>
              <a:t>IOC</a:t>
            </a:r>
            <a:r>
              <a:rPr lang="zh-CN" altLang="en-US" sz="1400" dirty="0"/>
              <a:t>功能外，还具备了事件，国际化，资源访问等特性。</a:t>
            </a:r>
            <a:endParaRPr lang="en-US" altLang="zh-CN" sz="1400" dirty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51412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>
            <a:extLst>
              <a:ext uri="{FF2B5EF4-FFF2-40B4-BE49-F238E27FC236}">
                <a16:creationId xmlns:a16="http://schemas.microsoft.com/office/drawing/2014/main" id="{F1991352-E152-47F2-B7BE-A620081349CC}"/>
              </a:ext>
            </a:extLst>
          </p:cNvPr>
          <p:cNvSpPr txBox="1"/>
          <p:nvPr/>
        </p:nvSpPr>
        <p:spPr>
          <a:xfrm>
            <a:off x="1415480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核心容器</a:t>
            </a: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ApplicationContext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363D8C-9964-4C5F-9AA0-92F79045B607}"/>
              </a:ext>
            </a:extLst>
          </p:cNvPr>
          <p:cNvSpPr txBox="1"/>
          <p:nvPr/>
        </p:nvSpPr>
        <p:spPr>
          <a:xfrm>
            <a:off x="457614" y="980728"/>
            <a:ext cx="99806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由</a:t>
            </a:r>
            <a:r>
              <a:rPr lang="en-US" altLang="zh-CN" sz="1400" dirty="0" err="1"/>
              <a:t>BeanFactory</a:t>
            </a:r>
            <a:r>
              <a:rPr lang="zh-CN" altLang="en-US" sz="1400" dirty="0"/>
              <a:t>派生，为应用程序提供配置的中心接口，在应用程序运行中是只读的，但也支持重载，需对应的实现类提供对应入口。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 err="1"/>
              <a:t>ApplicationContext</a:t>
            </a:r>
            <a:r>
              <a:rPr lang="zh-CN" altLang="en-US" sz="1400" b="1" dirty="0"/>
              <a:t>核心功能：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访问程序中的应用组件，继承了</a:t>
            </a:r>
            <a:r>
              <a:rPr lang="en-US" altLang="zh-CN" sz="1400" dirty="0" err="1"/>
              <a:t>org.springframework.beans.factory.ListableBeanFactory</a:t>
            </a:r>
            <a:r>
              <a:rPr lang="zh-CN" altLang="en-US" sz="1400" dirty="0"/>
              <a:t>接口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通用的加载资源的能力，继承自</a:t>
            </a:r>
            <a:r>
              <a:rPr lang="en-US" altLang="zh-CN" sz="1400" dirty="0" err="1"/>
              <a:t>org.springframe</a:t>
            </a:r>
            <a:r>
              <a:rPr lang="en-US" altLang="zh-CN" sz="1400" dirty="0"/>
              <a:t> .core.io</a:t>
            </a:r>
            <a:r>
              <a:rPr lang="zh-CN" altLang="en-US" sz="1400" dirty="0"/>
              <a:t>。</a:t>
            </a:r>
            <a:r>
              <a:rPr lang="en-US" altLang="zh-CN" sz="1400" dirty="0" err="1"/>
              <a:t>ResourceLoader</a:t>
            </a:r>
            <a:r>
              <a:rPr lang="zh-CN" altLang="en-US" sz="1400" dirty="0"/>
              <a:t>接口</a:t>
            </a:r>
            <a:endParaRPr lang="en-US" altLang="zh-CN" sz="1400" dirty="0"/>
          </a:p>
          <a:p>
            <a:r>
              <a:rPr lang="en-US" altLang="zh-CN" sz="1400" dirty="0"/>
              <a:t>3.</a:t>
            </a:r>
            <a:r>
              <a:rPr lang="zh-CN" altLang="en-US" sz="1400" dirty="0"/>
              <a:t>向注册侦听器发布事件的能力，继承自</a:t>
            </a:r>
            <a:r>
              <a:rPr lang="en-US" altLang="zh-CN" sz="1400" dirty="0" err="1"/>
              <a:t>ApplicationEventPublisher</a:t>
            </a:r>
            <a:r>
              <a:rPr lang="zh-CN" altLang="en-US" sz="1400" dirty="0"/>
              <a:t>接口</a:t>
            </a:r>
            <a:endParaRPr lang="en-US" altLang="zh-CN" sz="1400" dirty="0"/>
          </a:p>
          <a:p>
            <a:r>
              <a:rPr lang="en-US" altLang="zh-CN" sz="1400" dirty="0"/>
              <a:t>4.</a:t>
            </a:r>
            <a:r>
              <a:rPr lang="zh-CN" altLang="en-US" sz="1400" dirty="0"/>
              <a:t>解析消息的能力，支持国际化。继承自</a:t>
            </a:r>
            <a:r>
              <a:rPr lang="en-US" altLang="zh-CN" sz="1400" dirty="0" err="1"/>
              <a:t>MessageSource</a:t>
            </a:r>
            <a:r>
              <a:rPr lang="zh-CN" altLang="en-US" sz="1400" dirty="0"/>
              <a:t>接口</a:t>
            </a:r>
            <a:endParaRPr lang="en-US" altLang="zh-CN" sz="1400" dirty="0"/>
          </a:p>
          <a:p>
            <a:r>
              <a:rPr lang="en-US" altLang="zh-CN" sz="1400" dirty="0"/>
              <a:t>5.</a:t>
            </a:r>
            <a:r>
              <a:rPr lang="zh-CN" altLang="en-US" sz="1400" dirty="0"/>
              <a:t>从父上下文继承。后代上下文中的定义总是优先级。例如，</a:t>
            </a:r>
            <a:endParaRPr lang="en-US" altLang="zh-CN" sz="1400" dirty="0"/>
          </a:p>
          <a:p>
            <a:r>
              <a:rPr lang="zh-CN" altLang="en-US" sz="1400" dirty="0"/>
              <a:t>这意味着单个父上下文可以被整个</a:t>
            </a:r>
            <a:r>
              <a:rPr lang="en-US" altLang="zh-CN" sz="1400" dirty="0"/>
              <a:t>web</a:t>
            </a:r>
            <a:r>
              <a:rPr lang="zh-CN" altLang="en-US" sz="1400" dirty="0"/>
              <a:t>应用程序使用，</a:t>
            </a:r>
            <a:endParaRPr lang="en-US" altLang="zh-CN" sz="1400" dirty="0"/>
          </a:p>
          <a:p>
            <a:r>
              <a:rPr lang="zh-CN" altLang="en-US" sz="1400" dirty="0"/>
              <a:t>而每个</a:t>
            </a:r>
            <a:r>
              <a:rPr lang="en-US" altLang="zh-CN" sz="1400" dirty="0"/>
              <a:t>servlet</a:t>
            </a:r>
            <a:r>
              <a:rPr lang="zh-CN" altLang="en-US" sz="1400" dirty="0"/>
              <a:t>都有自己独立于任何其他</a:t>
            </a:r>
            <a:r>
              <a:rPr lang="en-US" altLang="zh-CN" sz="1400" dirty="0"/>
              <a:t>servlet</a:t>
            </a:r>
            <a:r>
              <a:rPr lang="zh-CN" altLang="en-US" sz="1400" dirty="0"/>
              <a:t>的子上下文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/>
              <a:t>主要子接口及实现类如下：</a:t>
            </a:r>
            <a:endParaRPr lang="en-US" altLang="zh-CN" sz="1400" b="1" dirty="0"/>
          </a:p>
          <a:p>
            <a:r>
              <a:rPr lang="zh-CN" altLang="en-US" sz="1400" dirty="0"/>
              <a:t>比较常用的</a:t>
            </a:r>
            <a:r>
              <a:rPr lang="en-US" altLang="zh-CN" sz="1400" dirty="0"/>
              <a:t>3</a:t>
            </a:r>
            <a:r>
              <a:rPr lang="zh-CN" altLang="en-US" sz="1400" dirty="0"/>
              <a:t>个子类，大家有兴趣可以研究一下</a:t>
            </a:r>
            <a:endParaRPr lang="en-US" altLang="zh-CN" sz="1400" dirty="0"/>
          </a:p>
          <a:p>
            <a:r>
              <a:rPr lang="en-US" altLang="zh-CN" sz="1400" b="1" dirty="0"/>
              <a:t>1.AnnotationConfigApplicaitonContext:</a:t>
            </a:r>
          </a:p>
          <a:p>
            <a:r>
              <a:rPr lang="zh-CN" altLang="en-US" sz="1400" dirty="0"/>
              <a:t>基于注解的类路径扫描上下文，适用于测试和包路径的资源</a:t>
            </a:r>
            <a:endParaRPr lang="en-US" altLang="zh-CN" sz="1400" dirty="0"/>
          </a:p>
          <a:p>
            <a:r>
              <a:rPr lang="zh-CN" altLang="en-US" sz="1400" dirty="0"/>
              <a:t>加载</a:t>
            </a:r>
            <a:endParaRPr lang="en-US" altLang="zh-CN" sz="1400" b="1" dirty="0"/>
          </a:p>
          <a:p>
            <a:r>
              <a:rPr lang="en-US" altLang="zh-CN" sz="1400" b="1" dirty="0"/>
              <a:t>2.ClassPathXmlApplicationContext:</a:t>
            </a: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独立的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XML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应用程序上下文，从类路径中获取上下文定义文件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将普通路径解释为包含包路径的类路径资源名，适用于测试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工具以及嵌入在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jar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中的应用程序上下文</a:t>
            </a:r>
            <a:endParaRPr lang="en-US" altLang="zh-CN" sz="1400" b="1" dirty="0"/>
          </a:p>
          <a:p>
            <a:r>
              <a:rPr lang="en-US" altLang="zh-CN" sz="1400" b="1" dirty="0"/>
              <a:t>3.FileSystemApplicationContext:</a:t>
            </a: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独立的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XML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应用程序上下文，从文件系统或</a:t>
            </a:r>
            <a:r>
              <a:rPr lang="en-US" altLang="zh-CN" sz="1400" b="0" i="0" dirty="0" err="1">
                <a:solidFill>
                  <a:srgbClr val="4D4D4D"/>
                </a:solidFill>
                <a:effectLst/>
                <a:latin typeface="-apple-system"/>
              </a:rPr>
              <a:t>url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获取上下文定义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文件，将普通路径解释为相对的文件系统位置</a:t>
            </a:r>
            <a:endParaRPr lang="en-US" altLang="zh-CN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适用于测试线束以及独立环境。</a:t>
            </a:r>
            <a:endParaRPr lang="en-US" altLang="zh-CN" sz="1400" b="1" dirty="0"/>
          </a:p>
          <a:p>
            <a:endParaRPr lang="en-US" altLang="zh-CN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AA7DAD-6FDF-4678-ACD3-8687FDF4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2881814"/>
            <a:ext cx="6224190" cy="37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858260" y="1622524"/>
            <a:ext cx="6577330" cy="917575"/>
            <a:chOff x="6641" y="1747"/>
            <a:chExt cx="10358" cy="1445"/>
          </a:xfrm>
        </p:grpSpPr>
        <p:grpSp>
          <p:nvGrpSpPr>
            <p:cNvPr id="10" name="组合 9"/>
            <p:cNvGrpSpPr/>
            <p:nvPr/>
          </p:nvGrpSpPr>
          <p:grpSpPr>
            <a:xfrm>
              <a:off x="6663" y="1747"/>
              <a:ext cx="10336" cy="1044"/>
              <a:chOff x="6663" y="1747"/>
              <a:chExt cx="10336" cy="1044"/>
            </a:xfrm>
          </p:grpSpPr>
          <p:sp>
            <p:nvSpPr>
              <p:cNvPr id="39" name="任意多边形 38"/>
              <p:cNvSpPr/>
              <p:nvPr/>
            </p:nvSpPr>
            <p:spPr>
              <a:xfrm>
                <a:off x="7382" y="1747"/>
                <a:ext cx="8908" cy="1045"/>
              </a:xfrm>
              <a:custGeom>
                <a:avLst/>
                <a:gdLst>
                  <a:gd name="connsiteX0" fmla="*/ 0 w 8908"/>
                  <a:gd name="connsiteY0" fmla="*/ 0 h 1045"/>
                  <a:gd name="connsiteX1" fmla="*/ 8908 w 8908"/>
                  <a:gd name="connsiteY1" fmla="*/ 0 h 1045"/>
                  <a:gd name="connsiteX2" fmla="*/ 8454 w 8908"/>
                  <a:gd name="connsiteY2" fmla="*/ 1028 h 1045"/>
                  <a:gd name="connsiteX3" fmla="*/ 0 w 8908"/>
                  <a:gd name="connsiteY3" fmla="*/ 1045 h 1045"/>
                  <a:gd name="connsiteX4" fmla="*/ 0 w 8908"/>
                  <a:gd name="connsiteY4" fmla="*/ 0 h 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8" h="1045">
                    <a:moveTo>
                      <a:pt x="0" y="0"/>
                    </a:moveTo>
                    <a:lnTo>
                      <a:pt x="8908" y="0"/>
                    </a:lnTo>
                    <a:lnTo>
                      <a:pt x="8454" y="1028"/>
                    </a:lnTo>
                    <a:lnTo>
                      <a:pt x="0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663" y="1747"/>
                <a:ext cx="1325" cy="1044"/>
                <a:chOff x="6663" y="1747"/>
                <a:chExt cx="1325" cy="1044"/>
              </a:xfrm>
              <a:gradFill>
                <a:gsLst>
                  <a:gs pos="0">
                    <a:srgbClr val="30CEC2"/>
                  </a:gs>
                  <a:gs pos="100000">
                    <a:srgbClr val="2D7EEC"/>
                  </a:gs>
                </a:gsLst>
                <a:lin ang="5400000" scaled="0"/>
              </a:gradFill>
            </p:grpSpPr>
            <p:sp>
              <p:nvSpPr>
                <p:cNvPr id="2" name="矩形 1"/>
                <p:cNvSpPr/>
                <p:nvPr/>
              </p:nvSpPr>
              <p:spPr>
                <a:xfrm>
                  <a:off x="6663" y="1747"/>
                  <a:ext cx="1021" cy="10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" name="三角形 2"/>
                <p:cNvSpPr/>
                <p:nvPr/>
              </p:nvSpPr>
              <p:spPr>
                <a:xfrm rot="5400000">
                  <a:off x="7615" y="2096"/>
                  <a:ext cx="401" cy="34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" name="任意多边形 7"/>
              <p:cNvSpPr/>
              <p:nvPr/>
            </p:nvSpPr>
            <p:spPr>
              <a:xfrm>
                <a:off x="15973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16329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" name="文本框 9"/>
            <p:cNvSpPr txBox="1"/>
            <p:nvPr/>
          </p:nvSpPr>
          <p:spPr>
            <a:xfrm>
              <a:off x="6641" y="1857"/>
              <a:ext cx="1127" cy="8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buFont typeface="Arial" panose="020B060402020209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01</a:t>
              </a: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7643" y="1885"/>
              <a:ext cx="8249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Spring bean</a:t>
              </a:r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的演进历程</a:t>
              </a:r>
            </a:p>
            <a:p>
              <a:pPr algn="ctr"/>
              <a:endPara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349625" y="1179000"/>
            <a:ext cx="36000" cy="4500000"/>
          </a:xfrm>
          <a:prstGeom prst="rect">
            <a:avLst/>
          </a:prstGeom>
          <a:gradFill>
            <a:gsLst>
              <a:gs pos="0">
                <a:srgbClr val="30CEC2"/>
              </a:gs>
              <a:gs pos="100000">
                <a:srgbClr val="2D7EE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858260" y="2590899"/>
            <a:ext cx="6577330" cy="917575"/>
            <a:chOff x="6641" y="1747"/>
            <a:chExt cx="10358" cy="1445"/>
          </a:xfrm>
        </p:grpSpPr>
        <p:grpSp>
          <p:nvGrpSpPr>
            <p:cNvPr id="25" name="组合 24"/>
            <p:cNvGrpSpPr/>
            <p:nvPr/>
          </p:nvGrpSpPr>
          <p:grpSpPr>
            <a:xfrm>
              <a:off x="6663" y="1747"/>
              <a:ext cx="10336" cy="1044"/>
              <a:chOff x="6663" y="1747"/>
              <a:chExt cx="10336" cy="1044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7382" y="1747"/>
                <a:ext cx="8908" cy="1045"/>
              </a:xfrm>
              <a:custGeom>
                <a:avLst/>
                <a:gdLst>
                  <a:gd name="connsiteX0" fmla="*/ 0 w 8908"/>
                  <a:gd name="connsiteY0" fmla="*/ 0 h 1045"/>
                  <a:gd name="connsiteX1" fmla="*/ 8908 w 8908"/>
                  <a:gd name="connsiteY1" fmla="*/ 0 h 1045"/>
                  <a:gd name="connsiteX2" fmla="*/ 8454 w 8908"/>
                  <a:gd name="connsiteY2" fmla="*/ 1028 h 1045"/>
                  <a:gd name="connsiteX3" fmla="*/ 0 w 8908"/>
                  <a:gd name="connsiteY3" fmla="*/ 1045 h 1045"/>
                  <a:gd name="connsiteX4" fmla="*/ 0 w 8908"/>
                  <a:gd name="connsiteY4" fmla="*/ 0 h 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8" h="1045">
                    <a:moveTo>
                      <a:pt x="0" y="0"/>
                    </a:moveTo>
                    <a:lnTo>
                      <a:pt x="8908" y="0"/>
                    </a:lnTo>
                    <a:lnTo>
                      <a:pt x="8454" y="1028"/>
                    </a:lnTo>
                    <a:lnTo>
                      <a:pt x="0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6663" y="1747"/>
                <a:ext cx="1325" cy="1044"/>
                <a:chOff x="6663" y="1747"/>
                <a:chExt cx="1325" cy="1044"/>
              </a:xfrm>
              <a:gradFill>
                <a:gsLst>
                  <a:gs pos="0">
                    <a:srgbClr val="30CEC2"/>
                  </a:gs>
                  <a:gs pos="100000">
                    <a:srgbClr val="2D7EEC"/>
                  </a:gs>
                </a:gsLst>
                <a:lin ang="5400000" scaled="0"/>
              </a:gradFill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6663" y="1747"/>
                  <a:ext cx="1021" cy="10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9" name="三角形 2"/>
                <p:cNvSpPr/>
                <p:nvPr/>
              </p:nvSpPr>
              <p:spPr>
                <a:xfrm rot="5400000">
                  <a:off x="7615" y="2096"/>
                  <a:ext cx="401" cy="34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0" name="任意多边形 29"/>
              <p:cNvSpPr/>
              <p:nvPr/>
            </p:nvSpPr>
            <p:spPr>
              <a:xfrm>
                <a:off x="15973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16329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2" name="文本框 9"/>
            <p:cNvSpPr txBox="1"/>
            <p:nvPr/>
          </p:nvSpPr>
          <p:spPr>
            <a:xfrm>
              <a:off x="6641" y="1857"/>
              <a:ext cx="112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buFont typeface="Arial" panose="020B060402020209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02</a:t>
              </a:r>
            </a:p>
          </p:txBody>
        </p:sp>
        <p:sp>
          <p:nvSpPr>
            <p:cNvPr id="65" name="文本框 9"/>
            <p:cNvSpPr txBox="1"/>
            <p:nvPr/>
          </p:nvSpPr>
          <p:spPr>
            <a:xfrm>
              <a:off x="7643" y="1885"/>
              <a:ext cx="8249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Spring </a:t>
              </a:r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中</a:t>
              </a:r>
              <a:r>
                <a:rPr lang="en-US" altLang="zh-CN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IOC</a:t>
              </a:r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容器技术体系</a:t>
              </a:r>
            </a:p>
            <a:p>
              <a:pPr algn="ctr"/>
              <a:endPara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863752" y="3559274"/>
            <a:ext cx="6577330" cy="918845"/>
            <a:chOff x="6641" y="1747"/>
            <a:chExt cx="10358" cy="1447"/>
          </a:xfrm>
        </p:grpSpPr>
        <p:grpSp>
          <p:nvGrpSpPr>
            <p:cNvPr id="67" name="组合 66"/>
            <p:cNvGrpSpPr/>
            <p:nvPr/>
          </p:nvGrpSpPr>
          <p:grpSpPr>
            <a:xfrm>
              <a:off x="6663" y="1747"/>
              <a:ext cx="10336" cy="1044"/>
              <a:chOff x="6663" y="1747"/>
              <a:chExt cx="10336" cy="1044"/>
            </a:xfrm>
          </p:grpSpPr>
          <p:sp>
            <p:nvSpPr>
              <p:cNvPr id="68" name="任意多边形 67"/>
              <p:cNvSpPr/>
              <p:nvPr/>
            </p:nvSpPr>
            <p:spPr>
              <a:xfrm>
                <a:off x="7382" y="1747"/>
                <a:ext cx="8908" cy="1045"/>
              </a:xfrm>
              <a:custGeom>
                <a:avLst/>
                <a:gdLst>
                  <a:gd name="connsiteX0" fmla="*/ 0 w 8908"/>
                  <a:gd name="connsiteY0" fmla="*/ 0 h 1045"/>
                  <a:gd name="connsiteX1" fmla="*/ 8908 w 8908"/>
                  <a:gd name="connsiteY1" fmla="*/ 0 h 1045"/>
                  <a:gd name="connsiteX2" fmla="*/ 8454 w 8908"/>
                  <a:gd name="connsiteY2" fmla="*/ 1028 h 1045"/>
                  <a:gd name="connsiteX3" fmla="*/ 0 w 8908"/>
                  <a:gd name="connsiteY3" fmla="*/ 1045 h 1045"/>
                  <a:gd name="connsiteX4" fmla="*/ 0 w 8908"/>
                  <a:gd name="connsiteY4" fmla="*/ 0 h 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8" h="1045">
                    <a:moveTo>
                      <a:pt x="0" y="0"/>
                    </a:moveTo>
                    <a:lnTo>
                      <a:pt x="8908" y="0"/>
                    </a:lnTo>
                    <a:lnTo>
                      <a:pt x="8454" y="1028"/>
                    </a:lnTo>
                    <a:lnTo>
                      <a:pt x="0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6663" y="1747"/>
                <a:ext cx="1325" cy="1044"/>
                <a:chOff x="6663" y="1747"/>
                <a:chExt cx="1325" cy="1044"/>
              </a:xfrm>
              <a:gradFill>
                <a:gsLst>
                  <a:gs pos="0">
                    <a:srgbClr val="30CEC2"/>
                  </a:gs>
                  <a:gs pos="100000">
                    <a:srgbClr val="2D7EEC"/>
                  </a:gs>
                </a:gsLst>
                <a:lin ang="5400000" scaled="0"/>
              </a:gradFill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6663" y="1747"/>
                  <a:ext cx="1021" cy="10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三角形 2"/>
                <p:cNvSpPr/>
                <p:nvPr/>
              </p:nvSpPr>
              <p:spPr>
                <a:xfrm rot="5400000">
                  <a:off x="7615" y="2096"/>
                  <a:ext cx="401" cy="34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2" name="任意多边形 71"/>
              <p:cNvSpPr/>
              <p:nvPr/>
            </p:nvSpPr>
            <p:spPr>
              <a:xfrm>
                <a:off x="15973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16329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4" name="文本框 9"/>
            <p:cNvSpPr txBox="1"/>
            <p:nvPr/>
          </p:nvSpPr>
          <p:spPr>
            <a:xfrm>
              <a:off x="6641" y="1857"/>
              <a:ext cx="112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buFont typeface="Arial" panose="020B060402020209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03</a:t>
              </a: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7917" y="1885"/>
              <a:ext cx="8249" cy="13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深入</a:t>
              </a:r>
              <a:r>
                <a:rPr lang="en-US" altLang="zh-CN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Spring bean</a:t>
              </a:r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生命周期技术内幕</a:t>
              </a:r>
            </a:p>
            <a:p>
              <a:pPr algn="ctr"/>
              <a:endPara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858260" y="4527649"/>
            <a:ext cx="6577330" cy="917575"/>
            <a:chOff x="6641" y="1747"/>
            <a:chExt cx="10358" cy="1445"/>
          </a:xfrm>
        </p:grpSpPr>
        <p:grpSp>
          <p:nvGrpSpPr>
            <p:cNvPr id="77" name="组合 76"/>
            <p:cNvGrpSpPr/>
            <p:nvPr/>
          </p:nvGrpSpPr>
          <p:grpSpPr>
            <a:xfrm>
              <a:off x="6663" y="1747"/>
              <a:ext cx="10336" cy="1044"/>
              <a:chOff x="6663" y="1747"/>
              <a:chExt cx="10336" cy="1044"/>
            </a:xfrm>
          </p:grpSpPr>
          <p:sp>
            <p:nvSpPr>
              <p:cNvPr id="78" name="任意多边形 77"/>
              <p:cNvSpPr/>
              <p:nvPr/>
            </p:nvSpPr>
            <p:spPr>
              <a:xfrm>
                <a:off x="7382" y="1747"/>
                <a:ext cx="8908" cy="1045"/>
              </a:xfrm>
              <a:custGeom>
                <a:avLst/>
                <a:gdLst>
                  <a:gd name="connsiteX0" fmla="*/ 0 w 8908"/>
                  <a:gd name="connsiteY0" fmla="*/ 0 h 1045"/>
                  <a:gd name="connsiteX1" fmla="*/ 8908 w 8908"/>
                  <a:gd name="connsiteY1" fmla="*/ 0 h 1045"/>
                  <a:gd name="connsiteX2" fmla="*/ 8454 w 8908"/>
                  <a:gd name="connsiteY2" fmla="*/ 1028 h 1045"/>
                  <a:gd name="connsiteX3" fmla="*/ 0 w 8908"/>
                  <a:gd name="connsiteY3" fmla="*/ 1045 h 1045"/>
                  <a:gd name="connsiteX4" fmla="*/ 0 w 8908"/>
                  <a:gd name="connsiteY4" fmla="*/ 0 h 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8" h="1045">
                    <a:moveTo>
                      <a:pt x="0" y="0"/>
                    </a:moveTo>
                    <a:lnTo>
                      <a:pt x="8908" y="0"/>
                    </a:lnTo>
                    <a:lnTo>
                      <a:pt x="8454" y="1028"/>
                    </a:lnTo>
                    <a:lnTo>
                      <a:pt x="0" y="1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6663" y="1747"/>
                <a:ext cx="1325" cy="1044"/>
                <a:chOff x="6663" y="1747"/>
                <a:chExt cx="1325" cy="1044"/>
              </a:xfrm>
              <a:gradFill>
                <a:gsLst>
                  <a:gs pos="0">
                    <a:srgbClr val="30CEC2"/>
                  </a:gs>
                  <a:gs pos="100000">
                    <a:srgbClr val="2D7EEC"/>
                  </a:gs>
                </a:gsLst>
                <a:lin ang="5400000" scaled="0"/>
              </a:gradFill>
            </p:grpSpPr>
            <p:sp>
              <p:nvSpPr>
                <p:cNvPr id="80" name="矩形 79"/>
                <p:cNvSpPr/>
                <p:nvPr/>
              </p:nvSpPr>
              <p:spPr>
                <a:xfrm>
                  <a:off x="6663" y="1747"/>
                  <a:ext cx="1021" cy="10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1" name="三角形 2"/>
                <p:cNvSpPr/>
                <p:nvPr/>
              </p:nvSpPr>
              <p:spPr>
                <a:xfrm rot="5400000">
                  <a:off x="7615" y="2096"/>
                  <a:ext cx="401" cy="34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2" name="任意多边形 81"/>
              <p:cNvSpPr/>
              <p:nvPr/>
            </p:nvSpPr>
            <p:spPr>
              <a:xfrm>
                <a:off x="15973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任意多边形 82"/>
              <p:cNvSpPr/>
              <p:nvPr/>
            </p:nvSpPr>
            <p:spPr>
              <a:xfrm>
                <a:off x="16329" y="1759"/>
                <a:ext cx="671" cy="1033"/>
              </a:xfrm>
              <a:custGeom>
                <a:avLst/>
                <a:gdLst>
                  <a:gd name="connsiteX0" fmla="*/ 466 w 671"/>
                  <a:gd name="connsiteY0" fmla="*/ 1 h 1033"/>
                  <a:gd name="connsiteX1" fmla="*/ 671 w 671"/>
                  <a:gd name="connsiteY1" fmla="*/ 0 h 1033"/>
                  <a:gd name="connsiteX2" fmla="*/ 217 w 671"/>
                  <a:gd name="connsiteY2" fmla="*/ 1028 h 1033"/>
                  <a:gd name="connsiteX3" fmla="*/ 0 w 671"/>
                  <a:gd name="connsiteY3" fmla="*/ 1033 h 1033"/>
                  <a:gd name="connsiteX4" fmla="*/ 466 w 671"/>
                  <a:gd name="connsiteY4" fmla="*/ 1 h 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" h="1033">
                    <a:moveTo>
                      <a:pt x="466" y="1"/>
                    </a:moveTo>
                    <a:lnTo>
                      <a:pt x="671" y="0"/>
                    </a:lnTo>
                    <a:lnTo>
                      <a:pt x="217" y="1028"/>
                    </a:lnTo>
                    <a:lnTo>
                      <a:pt x="0" y="1033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4" name="文本框 9"/>
            <p:cNvSpPr txBox="1"/>
            <p:nvPr/>
          </p:nvSpPr>
          <p:spPr>
            <a:xfrm>
              <a:off x="6641" y="1857"/>
              <a:ext cx="1127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buFont typeface="Arial" panose="020B060402020209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04</a:t>
              </a:r>
            </a:p>
          </p:txBody>
        </p:sp>
        <p:sp>
          <p:nvSpPr>
            <p:cNvPr id="85" name="文本框 9"/>
            <p:cNvSpPr txBox="1"/>
            <p:nvPr/>
          </p:nvSpPr>
          <p:spPr>
            <a:xfrm>
              <a:off x="7643" y="1885"/>
              <a:ext cx="8249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手写简单</a:t>
              </a:r>
              <a:r>
                <a:rPr lang="en-US" altLang="zh-CN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 IOC</a:t>
              </a:r>
              <a:r>
                <a:rPr lang="zh-CN" altLang="en-US" sz="24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  <a:sym typeface="宋体" panose="02010600030101010101" pitchFamily="2" charset="-122"/>
                </a:rPr>
                <a:t>思路</a:t>
              </a:r>
            </a:p>
            <a:p>
              <a:pPr algn="ctr"/>
              <a:endPara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6" name="组 63"/>
          <p:cNvGrpSpPr/>
          <p:nvPr/>
        </p:nvGrpSpPr>
        <p:grpSpPr>
          <a:xfrm>
            <a:off x="1199456" y="2670502"/>
            <a:ext cx="1859280" cy="1413471"/>
            <a:chOff x="1199456" y="2700034"/>
            <a:chExt cx="1859280" cy="1413471"/>
          </a:xfrm>
        </p:grpSpPr>
        <p:sp>
          <p:nvSpPr>
            <p:cNvPr id="87" name="文本框 86"/>
            <p:cNvSpPr txBox="1"/>
            <p:nvPr/>
          </p:nvSpPr>
          <p:spPr>
            <a:xfrm>
              <a:off x="1199456" y="2700034"/>
              <a:ext cx="185928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66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cs typeface="微软雅黑" panose="020B0703020204020201" charset="-122"/>
                </a:rPr>
                <a:t>目录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271211" y="3683610"/>
              <a:ext cx="17195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200">
                  <a:solidFill>
                    <a:srgbClr val="3D3D3D"/>
                  </a:solidFill>
                  <a:latin typeface="Arial" panose="020B0604020202090204" pitchFamily="34" charset="0"/>
                  <a:ea typeface="Microsoft YaHei Light" charset="-122"/>
                  <a:cs typeface="Microsoft YaHei Light" charset="-122"/>
                </a:rPr>
                <a:t>CONTENTS</a:t>
              </a:r>
              <a:endParaRPr kumimoji="1" lang="en-US" altLang="zh-CN" sz="2200" dirty="0">
                <a:solidFill>
                  <a:srgbClr val="3D3D3D"/>
                </a:solidFill>
                <a:latin typeface="Arial" panose="020B0604020202090204" pitchFamily="34" charset="0"/>
                <a:ea typeface="Microsoft YaHei Light" charset="-122"/>
                <a:cs typeface="Microsoft YaHei Light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106422EA-1AD6-4876-99E6-0B57D3EA442B}"/>
              </a:ext>
            </a:extLst>
          </p:cNvPr>
          <p:cNvSpPr txBox="1"/>
          <p:nvPr/>
        </p:nvSpPr>
        <p:spPr>
          <a:xfrm>
            <a:off x="1415480" y="404665"/>
            <a:ext cx="9577064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IOC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核心工厂委托类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- </a:t>
            </a:r>
            <a:r>
              <a:rPr lang="en-US" altLang="zh-CN" sz="2400" b="1" i="0" dirty="0" err="1">
                <a:effectLst/>
                <a:latin typeface="Helvetica Neue"/>
              </a:rPr>
              <a:t>DefaultListableBeanFactory</a:t>
            </a:r>
            <a:endParaRPr lang="en-US" altLang="zh-CN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76CF0-182C-4CA9-81F3-4AFF6CDE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07716"/>
            <a:ext cx="10544175" cy="28479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A70333-7F79-4C69-99B7-9BB30B0753B6}"/>
              </a:ext>
            </a:extLst>
          </p:cNvPr>
          <p:cNvSpPr txBox="1"/>
          <p:nvPr/>
        </p:nvSpPr>
        <p:spPr>
          <a:xfrm>
            <a:off x="983432" y="3720078"/>
            <a:ext cx="9865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实现了</a:t>
            </a:r>
            <a:r>
              <a:rPr lang="en-US" altLang="zh-CN" sz="1400" dirty="0" err="1"/>
              <a:t>BeanFactory</a:t>
            </a:r>
            <a:r>
              <a:rPr lang="zh-CN" altLang="en-US" sz="1400" dirty="0"/>
              <a:t>接口，可以说这个可以是</a:t>
            </a:r>
            <a:r>
              <a:rPr lang="en-US" altLang="zh-CN" sz="1400" dirty="0" err="1"/>
              <a:t>BeanFactory</a:t>
            </a:r>
            <a:r>
              <a:rPr lang="zh-CN" altLang="en-US" sz="1400" dirty="0"/>
              <a:t>接口真正的唯一实现，内部真正实现了</a:t>
            </a:r>
            <a:r>
              <a:rPr lang="en-US" altLang="zh-CN" sz="1400" dirty="0"/>
              <a:t>bean</a:t>
            </a:r>
            <a:r>
              <a:rPr lang="zh-CN" altLang="en-US" sz="1400" dirty="0"/>
              <a:t>生命周期中的所有代码。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其他的一些类都是依赖于</a:t>
            </a:r>
            <a:r>
              <a:rPr lang="en-US" altLang="zh-CN" sz="1400" dirty="0" err="1"/>
              <a:t>DefaultListableBeanFactory</a:t>
            </a:r>
            <a:r>
              <a:rPr lang="zh-CN" altLang="en-US" sz="1400" dirty="0"/>
              <a:t>类，将请求转发给</a:t>
            </a:r>
            <a:r>
              <a:rPr lang="en-US" altLang="zh-CN" sz="1400" dirty="0" err="1"/>
              <a:t>DefaultListableBeanFactory</a:t>
            </a:r>
            <a:r>
              <a:rPr lang="zh-CN" altLang="en-US" sz="1400" dirty="0"/>
              <a:t>进行</a:t>
            </a:r>
            <a:r>
              <a:rPr lang="en-US" altLang="zh-CN" sz="1400" dirty="0"/>
              <a:t>bean</a:t>
            </a:r>
            <a:r>
              <a:rPr lang="zh-CN" altLang="en-US" sz="1400" dirty="0"/>
              <a:t>的处理的。</a:t>
            </a:r>
          </a:p>
        </p:txBody>
      </p:sp>
    </p:spTree>
    <p:extLst>
      <p:ext uri="{BB962C8B-B14F-4D97-AF65-F5344CB8AC3E}">
        <p14:creationId xmlns:p14="http://schemas.microsoft.com/office/powerpoint/2010/main" val="249951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>
            <a:extLst>
              <a:ext uri="{FF2B5EF4-FFF2-40B4-BE49-F238E27FC236}">
                <a16:creationId xmlns:a16="http://schemas.microsoft.com/office/drawing/2014/main" id="{28769336-978F-456E-8708-E7C3F468C7DE}"/>
              </a:ext>
            </a:extLst>
          </p:cNvPr>
          <p:cNvSpPr txBox="1"/>
          <p:nvPr/>
        </p:nvSpPr>
        <p:spPr>
          <a:xfrm>
            <a:off x="1415480" y="404665"/>
            <a:ext cx="9505056" cy="86409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ApplicationContext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核心实现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-</a:t>
            </a:r>
            <a:r>
              <a:rPr lang="en-US" altLang="zh-CN" sz="2400" b="1" i="0" dirty="0" err="1">
                <a:effectLst/>
                <a:latin typeface="Helvetica Neue"/>
              </a:rPr>
              <a:t>AbstractApplicationContext</a:t>
            </a:r>
            <a:endParaRPr lang="en-US" altLang="zh-CN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366667-E969-4889-B58B-29C85AF22303}"/>
              </a:ext>
            </a:extLst>
          </p:cNvPr>
          <p:cNvSpPr txBox="1"/>
          <p:nvPr/>
        </p:nvSpPr>
        <p:spPr>
          <a:xfrm>
            <a:off x="983432" y="1185633"/>
            <a:ext cx="1015312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AnnotationConfigApplicationContext</a:t>
            </a:r>
            <a:r>
              <a:rPr lang="en-US" altLang="zh-CN" sz="1400" dirty="0"/>
              <a:t>/</a:t>
            </a:r>
            <a:r>
              <a:rPr lang="en-US" altLang="zh-CN" sz="1400" dirty="0" err="1"/>
              <a:t>ClassPathXmlApplicationContext</a:t>
            </a:r>
            <a:r>
              <a:rPr lang="en-US" altLang="zh-CN" sz="1400" dirty="0"/>
              <a:t>/</a:t>
            </a:r>
            <a:r>
              <a:rPr lang="en-US" altLang="zh-CN" sz="1400" dirty="0" err="1"/>
              <a:t>FileSystemXmlApplicationContext</a:t>
            </a:r>
            <a:r>
              <a:rPr lang="zh-CN" altLang="en-US" sz="1400" dirty="0"/>
              <a:t>这</a:t>
            </a:r>
            <a:r>
              <a:rPr lang="en-US" altLang="zh-CN" sz="1400" dirty="0"/>
              <a:t>3</a:t>
            </a:r>
            <a:r>
              <a:rPr lang="zh-CN" altLang="en-US" sz="1400" dirty="0"/>
              <a:t>个类，他们的主要内部的功能是依赖他的父类</a:t>
            </a:r>
            <a:r>
              <a:rPr lang="en-US" altLang="zh-CN" sz="1400" dirty="0" err="1"/>
              <a:t>AbstractApplicationContext</a:t>
            </a:r>
            <a:r>
              <a:rPr lang="zh-CN" altLang="en-US" sz="1400" dirty="0"/>
              <a:t>来实现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这个类中有</a:t>
            </a:r>
            <a:r>
              <a:rPr lang="en-US" altLang="zh-CN" sz="1400" dirty="0"/>
              <a:t>2</a:t>
            </a:r>
            <a:r>
              <a:rPr lang="zh-CN" altLang="en-US" sz="1400" dirty="0"/>
              <a:t>个比较重要的方法</a:t>
            </a:r>
          </a:p>
          <a:p>
            <a:endParaRPr lang="zh-CN" altLang="en-US" sz="1400" dirty="0"/>
          </a:p>
          <a:p>
            <a:r>
              <a:rPr lang="en-US" altLang="zh-CN" sz="1400" dirty="0"/>
              <a:t>public abstract </a:t>
            </a:r>
            <a:r>
              <a:rPr lang="en-US" altLang="zh-CN" sz="1400" dirty="0" err="1"/>
              <a:t>ConfigurableListableBeanFactory</a:t>
            </a:r>
            <a:r>
              <a:rPr lang="en-US" altLang="zh-CN" sz="1400" dirty="0"/>
              <a:t> </a:t>
            </a:r>
            <a:r>
              <a:rPr lang="en-US" altLang="zh-CN" sz="1400" dirty="0" err="1"/>
              <a:t>getBeanFactory</a:t>
            </a:r>
            <a:r>
              <a:rPr lang="en-US" altLang="zh-CN" sz="1400" dirty="0"/>
              <a:t>() throws </a:t>
            </a:r>
            <a:r>
              <a:rPr lang="en-US" altLang="zh-CN" sz="1400" dirty="0" err="1"/>
              <a:t>IllegalStateException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/>
              <a:t>protected void </a:t>
            </a:r>
            <a:r>
              <a:rPr lang="en-US" altLang="zh-CN" sz="1400" dirty="0" err="1"/>
              <a:t>registerBeanPostProcessors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ConfigurableListableBeanFactory</a:t>
            </a:r>
            <a:r>
              <a:rPr lang="en-US" altLang="zh-CN" sz="1400" dirty="0"/>
              <a:t> </a:t>
            </a:r>
            <a:r>
              <a:rPr lang="en-US" altLang="zh-CN" sz="1400" dirty="0" err="1"/>
              <a:t>beanFactory</a:t>
            </a:r>
            <a:r>
              <a:rPr lang="en-US" altLang="zh-CN" sz="1400" dirty="0"/>
              <a:t>)</a:t>
            </a:r>
          </a:p>
          <a:p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b="1" dirty="0" err="1"/>
              <a:t>getBeanFactory</a:t>
            </a: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dirty="0"/>
          </a:p>
          <a:p>
            <a:r>
              <a:rPr lang="zh-CN" altLang="en-US" sz="1400" dirty="0"/>
              <a:t>返回当前应用上下文中的</a:t>
            </a:r>
            <a:r>
              <a:rPr lang="en-US" altLang="zh-CN" sz="1400" dirty="0" err="1"/>
              <a:t>ConfigurableListableBeanFactory</a:t>
            </a:r>
            <a:r>
              <a:rPr lang="zh-CN" altLang="en-US" sz="1400" dirty="0"/>
              <a:t>，这也是个接口类型的，这个接口有一个唯一的实现类：</a:t>
            </a:r>
            <a:r>
              <a:rPr lang="en-US" altLang="zh-CN" sz="1400" dirty="0" err="1"/>
              <a:t>DefaultListableBeanFactory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/>
              <a:t>有没有很熟悉，上面说过：</a:t>
            </a:r>
            <a:r>
              <a:rPr lang="en-US" altLang="zh-CN" sz="1400" dirty="0" err="1"/>
              <a:t>DefaultListableBeanFactory</a:t>
            </a:r>
            <a:r>
              <a:rPr lang="zh-CN" altLang="en-US" sz="1400" dirty="0"/>
              <a:t>是</a:t>
            </a:r>
            <a:r>
              <a:rPr lang="en-US" altLang="zh-CN" sz="1400" dirty="0" err="1"/>
              <a:t>BeanFactory</a:t>
            </a:r>
            <a:r>
              <a:rPr lang="zh-CN" altLang="en-US" sz="1400" dirty="0"/>
              <a:t>真正的唯一实现。</a:t>
            </a:r>
          </a:p>
          <a:p>
            <a:r>
              <a:rPr lang="zh-CN" altLang="en-US" sz="1400" dirty="0"/>
              <a:t>应用上线文中就会使用这个</a:t>
            </a:r>
            <a:r>
              <a:rPr lang="en-US" altLang="zh-CN" sz="1400" dirty="0" err="1"/>
              <a:t>ConfigurableListableBeanFactory</a:t>
            </a:r>
            <a:r>
              <a:rPr lang="zh-CN" altLang="en-US" sz="1400" dirty="0"/>
              <a:t>来操作</a:t>
            </a:r>
            <a:r>
              <a:rPr lang="en-US" altLang="zh-CN" sz="1400" dirty="0"/>
              <a:t>spring</a:t>
            </a:r>
            <a:r>
              <a:rPr lang="zh-CN" altLang="en-US" sz="1400" dirty="0"/>
              <a:t>容器。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/>
              <a:t>2. </a:t>
            </a:r>
            <a:r>
              <a:rPr lang="en-US" altLang="zh-CN" sz="1400" b="1" dirty="0" err="1"/>
              <a:t>registerBeanPostProcessors</a:t>
            </a:r>
            <a:endParaRPr lang="en-US" altLang="zh-CN" sz="1400" b="1" dirty="0"/>
          </a:p>
          <a:p>
            <a:endParaRPr lang="en-US" altLang="zh-CN" sz="1400" dirty="0"/>
          </a:p>
          <a:p>
            <a:r>
              <a:rPr lang="zh-CN" altLang="en-US" sz="1400" dirty="0"/>
              <a:t>这个方法就是向</a:t>
            </a:r>
            <a:r>
              <a:rPr lang="en-US" altLang="zh-CN" sz="1400" dirty="0" err="1"/>
              <a:t>ConfigurableListableBeanFactory</a:t>
            </a:r>
            <a:r>
              <a:rPr lang="zh-CN" altLang="en-US" sz="1400" dirty="0"/>
              <a:t>中注册</a:t>
            </a:r>
            <a:r>
              <a:rPr lang="en-US" altLang="zh-CN" sz="1400" dirty="0" err="1"/>
              <a:t>BeanPostProcessor</a:t>
            </a:r>
            <a:r>
              <a:rPr lang="zh-CN" altLang="en-US" sz="1400" dirty="0"/>
              <a:t>，内容会从</a:t>
            </a:r>
            <a:r>
              <a:rPr lang="en-US" altLang="zh-CN" sz="1400" dirty="0"/>
              <a:t>spring</a:t>
            </a:r>
            <a:r>
              <a:rPr lang="zh-CN" altLang="en-US" sz="1400" dirty="0"/>
              <a:t>容器中获取所有类型的</a:t>
            </a:r>
            <a:r>
              <a:rPr lang="en-US" altLang="zh-CN" sz="1400" dirty="0" err="1"/>
              <a:t>BeanPostProcessor</a:t>
            </a:r>
            <a:r>
              <a:rPr lang="zh-CN" altLang="en-US" sz="1400" dirty="0"/>
              <a:t>，将其添加到</a:t>
            </a:r>
            <a:r>
              <a:rPr lang="en-US" altLang="zh-CN" sz="1400" dirty="0" err="1"/>
              <a:t>DefaultListableBeanFactory#beanPostProcessors</a:t>
            </a:r>
            <a:r>
              <a:rPr lang="zh-CN" altLang="en-US" sz="1400" dirty="0"/>
              <a:t>列表中</a:t>
            </a:r>
            <a:endParaRPr lang="en-US" altLang="zh-CN" sz="1400" dirty="0"/>
          </a:p>
          <a:p>
            <a:pPr marL="342900" indent="-342900">
              <a:buAutoNum type="arabicPeriod"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266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496039" y="196195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cs typeface="微软雅黑" panose="020B0703020204020201" charset="-122"/>
              </a:rPr>
              <a:t>03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8697" y="3795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Spring bean</a:t>
            </a:r>
            <a:r>
              <a:rPr kumimoji="1" lang="zh-CN" altLang="en-US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生命周期详解</a:t>
            </a:r>
          </a:p>
        </p:txBody>
      </p:sp>
    </p:spTree>
    <p:extLst>
      <p:ext uri="{BB962C8B-B14F-4D97-AF65-F5344CB8AC3E}">
        <p14:creationId xmlns:p14="http://schemas.microsoft.com/office/powerpoint/2010/main" val="377058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998D0D55-5158-4FB5-840E-1B2697002E9C}"/>
              </a:ext>
            </a:extLst>
          </p:cNvPr>
          <p:cNvSpPr txBox="1"/>
          <p:nvPr/>
        </p:nvSpPr>
        <p:spPr>
          <a:xfrm>
            <a:off x="1415480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 bean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作用域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A9F15B1-7AAB-4C9A-9735-039C5399A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067545"/>
              </p:ext>
            </p:extLst>
          </p:nvPr>
        </p:nvGraphicFramePr>
        <p:xfrm>
          <a:off x="1127448" y="1124744"/>
          <a:ext cx="9721080" cy="4099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859215513"/>
                    </a:ext>
                  </a:extLst>
                </a:gridCol>
                <a:gridCol w="7776864">
                  <a:extLst>
                    <a:ext uri="{9D8B030D-6E8A-4147-A177-3AD203B41FA5}">
                      <a16:colId xmlns:a16="http://schemas.microsoft.com/office/drawing/2014/main" val="468794213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r>
                        <a:rPr lang="en-US" altLang="zh-CN" dirty="0"/>
                        <a:t>Scope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4786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r>
                        <a:rPr lang="en-US" altLang="zh-CN" dirty="0"/>
                        <a:t>Singleton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作用域为每个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IoC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容器的单个对象实例定义单个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33585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r>
                        <a:rPr lang="en-US" altLang="zh-CN" dirty="0"/>
                        <a:t>prototype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beanDefinition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定义为任意数量的对象实例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每次请求都是新的实例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63491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r>
                        <a:rPr lang="en-US" altLang="zh-CN" dirty="0"/>
                        <a:t>request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定义限定为单个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请求的生命周期。也就是说，每个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请求都有自己的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实例，它是在单个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定义的后面创建的。仅在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感知的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ApplicationContext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上下文中有效。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54258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r>
                        <a:rPr lang="en-US" altLang="zh-CN" dirty="0"/>
                        <a:t>session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定义限定为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会话的生命周期。仅在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感知的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ApplicationContext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上下文中有效。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624818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r>
                        <a:rPr lang="en-US" altLang="zh-CN" dirty="0"/>
                        <a:t>application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定义作用于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ServletContext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的生命周期。仅在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感知的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ApplicationContext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上下文中有效。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4601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websocket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定义作用于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的生命周期。仅在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感知的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ApplicationContext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上下文中有效。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6035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A76BD06-134E-464A-B9A1-95B93B8A9868}"/>
              </a:ext>
            </a:extLst>
          </p:cNvPr>
          <p:cNvSpPr txBox="1"/>
          <p:nvPr/>
        </p:nvSpPr>
        <p:spPr>
          <a:xfrm>
            <a:off x="1055440" y="5445224"/>
            <a:ext cx="600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本文以</a:t>
            </a:r>
            <a:r>
              <a:rPr lang="en-US" altLang="zh-CN" dirty="0"/>
              <a:t>Singleton</a:t>
            </a:r>
            <a:r>
              <a:rPr lang="zh-CN" altLang="en-US" dirty="0"/>
              <a:t>作用域为切入点详解</a:t>
            </a:r>
            <a:r>
              <a:rPr lang="en-US" altLang="zh-CN" dirty="0"/>
              <a:t>Spring bean</a:t>
            </a:r>
            <a:r>
              <a:rPr lang="zh-CN" altLang="en-US" dirty="0"/>
              <a:t>生命周期</a:t>
            </a:r>
          </a:p>
        </p:txBody>
      </p:sp>
    </p:spTree>
    <p:extLst>
      <p:ext uri="{BB962C8B-B14F-4D97-AF65-F5344CB8AC3E}">
        <p14:creationId xmlns:p14="http://schemas.microsoft.com/office/powerpoint/2010/main" val="1222743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868A1B90-3AE9-47E6-91F0-460977103A81}"/>
              </a:ext>
            </a:extLst>
          </p:cNvPr>
          <p:cNvSpPr txBox="1"/>
          <p:nvPr/>
        </p:nvSpPr>
        <p:spPr>
          <a:xfrm>
            <a:off x="1415480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 bean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生命周期概览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DE44870-87F1-4DF2-92E0-63D68AFAA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019528"/>
              </p:ext>
            </p:extLst>
          </p:nvPr>
        </p:nvGraphicFramePr>
        <p:xfrm>
          <a:off x="1703512" y="1268760"/>
          <a:ext cx="907300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29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58644495-A690-4416-90F9-795EC9508B8A}"/>
              </a:ext>
            </a:extLst>
          </p:cNvPr>
          <p:cNvSpPr txBox="1"/>
          <p:nvPr/>
        </p:nvSpPr>
        <p:spPr>
          <a:xfrm>
            <a:off x="1415480" y="447055"/>
            <a:ext cx="676378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1.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元数据配置解析阶段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872E5A-629C-4005-A5DF-FAAA2464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88" y="1196752"/>
            <a:ext cx="5487317" cy="483553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A39906-4926-4566-BAB2-17C05BE767A2}"/>
              </a:ext>
            </a:extLst>
          </p:cNvPr>
          <p:cNvSpPr txBox="1"/>
          <p:nvPr/>
        </p:nvSpPr>
        <p:spPr>
          <a:xfrm>
            <a:off x="7032104" y="1215301"/>
            <a:ext cx="480452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Bean</a:t>
            </a:r>
            <a:r>
              <a:rPr lang="zh-CN" altLang="en-US" sz="1400" dirty="0"/>
              <a:t>元数据配置，</a:t>
            </a:r>
            <a:r>
              <a:rPr lang="en-US" altLang="zh-CN" sz="1400" dirty="0"/>
              <a:t>Spring</a:t>
            </a:r>
            <a:r>
              <a:rPr lang="zh-CN" altLang="en-US" sz="1400" dirty="0"/>
              <a:t>提供了</a:t>
            </a:r>
            <a:r>
              <a:rPr lang="en-US" altLang="zh-CN" sz="1400" dirty="0"/>
              <a:t>4</a:t>
            </a:r>
            <a:r>
              <a:rPr lang="zh-CN" altLang="en-US" sz="1400" dirty="0"/>
              <a:t>种方式：</a:t>
            </a:r>
            <a:endParaRPr lang="en-US" altLang="zh-CN" sz="1400" dirty="0"/>
          </a:p>
          <a:p>
            <a:r>
              <a:rPr lang="en-US" altLang="zh-CN" sz="1400" dirty="0"/>
              <a:t>1.Xml</a:t>
            </a:r>
            <a:r>
              <a:rPr lang="zh-CN" altLang="en-US" sz="1400" dirty="0"/>
              <a:t>文件</a:t>
            </a:r>
            <a:endParaRPr lang="en-US" altLang="zh-CN" sz="1400" dirty="0"/>
          </a:p>
          <a:p>
            <a:r>
              <a:rPr lang="en-US" altLang="zh-CN" sz="1400" dirty="0"/>
              <a:t>2.Properties</a:t>
            </a:r>
            <a:r>
              <a:rPr lang="zh-CN" altLang="en-US" sz="1400" dirty="0"/>
              <a:t>文件</a:t>
            </a:r>
            <a:endParaRPr lang="en-US" altLang="zh-CN" sz="1400" dirty="0"/>
          </a:p>
          <a:p>
            <a:r>
              <a:rPr lang="en-US" altLang="zh-CN" sz="1400" dirty="0"/>
              <a:t>3.API</a:t>
            </a:r>
          </a:p>
          <a:p>
            <a:r>
              <a:rPr lang="en-US" altLang="zh-CN" sz="1400" dirty="0"/>
              <a:t>4.</a:t>
            </a:r>
            <a:r>
              <a:rPr lang="zh-CN" altLang="en-US" sz="1400" dirty="0"/>
              <a:t>注解方式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通过对应的</a:t>
            </a:r>
            <a:r>
              <a:rPr lang="en-US" altLang="zh-CN" sz="1400" dirty="0" err="1"/>
              <a:t>BeanDefinitionReader</a:t>
            </a:r>
            <a:r>
              <a:rPr lang="zh-CN" altLang="en-US" sz="1400" dirty="0"/>
              <a:t>提供对应</a:t>
            </a:r>
            <a:endParaRPr lang="en-US" altLang="zh-CN" sz="1400" dirty="0"/>
          </a:p>
          <a:p>
            <a:r>
              <a:rPr lang="zh-CN" altLang="en-US" sz="1400" dirty="0"/>
              <a:t>解析，最后生成对应的</a:t>
            </a:r>
            <a:r>
              <a:rPr lang="en-US" altLang="zh-CN" sz="1400" dirty="0" err="1"/>
              <a:t>BeanDefinition</a:t>
            </a:r>
            <a:r>
              <a:rPr lang="zh-CN" altLang="en-US" sz="1400" dirty="0"/>
              <a:t>对象。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要说明的一点是，无论通过以上</a:t>
            </a:r>
            <a:r>
              <a:rPr lang="en-US" altLang="zh-CN" sz="1400" dirty="0"/>
              <a:t>4</a:t>
            </a:r>
            <a:r>
              <a:rPr lang="zh-CN" altLang="en-US" sz="1400" dirty="0"/>
              <a:t>种哪种方式</a:t>
            </a:r>
            <a:endParaRPr lang="en-US" altLang="zh-CN" sz="1400" dirty="0"/>
          </a:p>
          <a:p>
            <a:r>
              <a:rPr lang="zh-CN" altLang="en-US" sz="1400" dirty="0"/>
              <a:t>进行解析，最终都是通过</a:t>
            </a:r>
            <a:r>
              <a:rPr lang="en-US" altLang="zh-CN" sz="1400" dirty="0"/>
              <a:t>API</a:t>
            </a:r>
            <a:r>
              <a:rPr lang="zh-CN" altLang="en-US" sz="1400" dirty="0"/>
              <a:t>组装对应的</a:t>
            </a:r>
            <a:endParaRPr lang="en-US" altLang="zh-CN" sz="1400" dirty="0"/>
          </a:p>
          <a:p>
            <a:r>
              <a:rPr lang="en-US" altLang="zh-CN" sz="1400" dirty="0" err="1"/>
              <a:t>BeanDefinition</a:t>
            </a:r>
            <a:r>
              <a:rPr lang="zh-CN" altLang="en-US" sz="1400" dirty="0"/>
              <a:t>对象。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 err="1"/>
              <a:t>BeanDefinition</a:t>
            </a:r>
            <a:r>
              <a:rPr lang="zh-CN" altLang="en-US" sz="1400" b="1" dirty="0"/>
              <a:t>是什么？有什么作用？接下来给大家分析下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398350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E195A5C5-C533-4A07-AA08-A729335505B7}"/>
              </a:ext>
            </a:extLst>
          </p:cNvPr>
          <p:cNvSpPr txBox="1"/>
          <p:nvPr/>
        </p:nvSpPr>
        <p:spPr>
          <a:xfrm>
            <a:off x="1415480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图纸（菜谱）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- </a:t>
            </a: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BeanDefinition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扫盲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99499B-D495-4322-9A1C-0EBF872B4903}"/>
              </a:ext>
            </a:extLst>
          </p:cNvPr>
          <p:cNvSpPr txBox="1"/>
          <p:nvPr/>
        </p:nvSpPr>
        <p:spPr>
          <a:xfrm>
            <a:off x="1487488" y="1135219"/>
            <a:ext cx="9145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其实，</a:t>
            </a:r>
            <a:r>
              <a:rPr lang="en-US" altLang="zh-CN" sz="1400" dirty="0" err="1"/>
              <a:t>BeanDefinition</a:t>
            </a:r>
            <a:r>
              <a:rPr lang="zh-CN" altLang="en-US" sz="1400" dirty="0"/>
              <a:t>之于</a:t>
            </a:r>
            <a:r>
              <a:rPr lang="en-US" altLang="zh-CN" sz="1400" dirty="0"/>
              <a:t>Bean,</a:t>
            </a:r>
            <a:r>
              <a:rPr lang="zh-CN" altLang="en-US" sz="1400" dirty="0"/>
              <a:t>相当于菜谱之于美食，图纸之于汽车，有人称之为</a:t>
            </a:r>
            <a:r>
              <a:rPr lang="en-US" altLang="zh-CN" sz="1400" dirty="0"/>
              <a:t>spring</a:t>
            </a:r>
            <a:r>
              <a:rPr lang="zh-CN" altLang="en-US" sz="1400" dirty="0"/>
              <a:t>的建模对象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1" dirty="0"/>
              <a:t>目的：</a:t>
            </a:r>
            <a:r>
              <a:rPr lang="en-US" altLang="zh-CN" sz="1400" dirty="0"/>
              <a:t>1.</a:t>
            </a:r>
            <a:r>
              <a:rPr lang="zh-CN" altLang="en-US" sz="1400" dirty="0"/>
              <a:t>单纯的</a:t>
            </a:r>
            <a:r>
              <a:rPr lang="en-US" altLang="zh-CN" sz="1400" dirty="0"/>
              <a:t>Class</a:t>
            </a:r>
            <a:r>
              <a:rPr lang="zh-CN" altLang="en-US" sz="1400" dirty="0"/>
              <a:t>类没办法满足</a:t>
            </a:r>
            <a:r>
              <a:rPr lang="en-US" altLang="zh-CN" sz="1400" dirty="0"/>
              <a:t>Spring</a:t>
            </a:r>
            <a:r>
              <a:rPr lang="zh-CN" altLang="en-US" sz="1400" dirty="0"/>
              <a:t>容器对</a:t>
            </a:r>
            <a:r>
              <a:rPr lang="en-US" altLang="zh-CN" sz="1400" dirty="0"/>
              <a:t>Class</a:t>
            </a:r>
            <a:r>
              <a:rPr lang="zh-CN" altLang="en-US" sz="1400" dirty="0"/>
              <a:t>的功能的弹性扩展</a:t>
            </a:r>
            <a:endParaRPr lang="en-US" altLang="zh-CN" sz="1400" dirty="0"/>
          </a:p>
          <a:p>
            <a:r>
              <a:rPr lang="en-US" altLang="zh-CN" sz="1400" dirty="0"/>
              <a:t>           2.</a:t>
            </a:r>
            <a:r>
              <a:rPr lang="zh-CN" altLang="en-US" sz="1400" dirty="0"/>
              <a:t>方便</a:t>
            </a:r>
            <a:r>
              <a:rPr lang="en-US" altLang="zh-CN" sz="1400" dirty="0" err="1"/>
              <a:t>BeanFactoryPostProcessor</a:t>
            </a:r>
            <a:r>
              <a:rPr lang="zh-CN" altLang="en-US" sz="1400" dirty="0"/>
              <a:t>内省，更改</a:t>
            </a:r>
            <a:r>
              <a:rPr lang="en-US" altLang="zh-CN" sz="1400" dirty="0"/>
              <a:t>class</a:t>
            </a:r>
            <a:r>
              <a:rPr lang="zh-CN" altLang="en-US" sz="1400" dirty="0"/>
              <a:t>的属性值以继更改其他</a:t>
            </a:r>
            <a:r>
              <a:rPr lang="en-US" altLang="zh-CN" sz="1400" dirty="0"/>
              <a:t>bean</a:t>
            </a:r>
            <a:r>
              <a:rPr lang="zh-CN" altLang="en-US" sz="1400" dirty="0"/>
              <a:t>的元数据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5B74CD-D28C-486B-B9BB-314ED441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352091"/>
            <a:ext cx="2676279" cy="42982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078C1B5-8267-439D-9689-46C64BCCD377}"/>
              </a:ext>
            </a:extLst>
          </p:cNvPr>
          <p:cNvSpPr txBox="1"/>
          <p:nvPr/>
        </p:nvSpPr>
        <p:spPr>
          <a:xfrm>
            <a:off x="4151784" y="2889321"/>
            <a:ext cx="658116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i="0" dirty="0">
                <a:effectLst/>
                <a:latin typeface="Helvetica Neue"/>
              </a:rPr>
              <a:t>你可以把</a:t>
            </a:r>
            <a:r>
              <a:rPr lang="en-US" altLang="zh-CN" sz="1400" b="0" i="0" dirty="0" err="1"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effectLst/>
                <a:latin typeface="Helvetica Neue"/>
              </a:rPr>
              <a:t>丢给</a:t>
            </a:r>
            <a:r>
              <a:rPr lang="en-US" altLang="zh-CN" sz="1400" b="0" i="0" dirty="0">
                <a:effectLst/>
                <a:latin typeface="Helvetica Neue"/>
              </a:rPr>
              <a:t>Bean</a:t>
            </a:r>
            <a:r>
              <a:rPr lang="zh-CN" altLang="en-US" sz="1400" b="0" i="0" dirty="0">
                <a:effectLst/>
                <a:latin typeface="Helvetica Neue"/>
              </a:rPr>
              <a:t>工厂，然后</a:t>
            </a:r>
            <a:r>
              <a:rPr lang="en-US" altLang="zh-CN" sz="1400" b="0" i="0" dirty="0">
                <a:effectLst/>
                <a:latin typeface="Helvetica Neue"/>
              </a:rPr>
              <a:t>Bean</a:t>
            </a:r>
            <a:r>
              <a:rPr lang="zh-CN" altLang="en-US" sz="1400" b="0" i="0" dirty="0">
                <a:effectLst/>
                <a:latin typeface="Helvetica Neue"/>
              </a:rPr>
              <a:t>工厂就会根据这个信息帮你生产一个</a:t>
            </a:r>
            <a:r>
              <a:rPr lang="en-US" altLang="zh-CN" sz="1400" b="0" i="0" dirty="0">
                <a:effectLst/>
                <a:latin typeface="Helvetica Neue"/>
              </a:rPr>
              <a:t>Bean</a:t>
            </a:r>
            <a:r>
              <a:rPr lang="zh-CN" altLang="en-US" sz="1400" b="0" i="0" dirty="0">
                <a:effectLst/>
                <a:latin typeface="Helvetica Neue"/>
              </a:rPr>
              <a:t>实例，拿去使用。</a:t>
            </a:r>
          </a:p>
          <a:p>
            <a:pPr algn="just"/>
            <a:r>
              <a:rPr lang="en-US" altLang="zh-CN" sz="1400" b="0" i="0" dirty="0" err="1"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effectLst/>
                <a:latin typeface="Helvetica Neue"/>
              </a:rPr>
              <a:t>里面里面包含了</a:t>
            </a:r>
            <a:r>
              <a:rPr lang="en-US" altLang="zh-CN" sz="1400" b="0" i="0" dirty="0">
                <a:effectLst/>
                <a:latin typeface="Helvetica Neue"/>
              </a:rPr>
              <a:t>bean</a:t>
            </a:r>
            <a:r>
              <a:rPr lang="zh-CN" altLang="en-US" sz="1400" b="0" i="0" dirty="0">
                <a:effectLst/>
                <a:latin typeface="Helvetica Neue"/>
              </a:rPr>
              <a:t>定义的各种信息，如：</a:t>
            </a:r>
            <a:r>
              <a:rPr lang="en-US" altLang="zh-CN" sz="1400" b="0" i="0" dirty="0">
                <a:effectLst/>
                <a:latin typeface="Helvetica Neue"/>
              </a:rPr>
              <a:t>bean</a:t>
            </a:r>
            <a:r>
              <a:rPr lang="zh-CN" altLang="en-US" sz="1400" b="0" i="0" dirty="0">
                <a:effectLst/>
                <a:latin typeface="Helvetica Neue"/>
              </a:rPr>
              <a:t>对应的</a:t>
            </a:r>
            <a:r>
              <a:rPr lang="en-US" altLang="zh-CN" sz="1400" b="0" i="0" dirty="0">
                <a:effectLst/>
                <a:latin typeface="Helvetica Neue"/>
              </a:rPr>
              <a:t>class</a:t>
            </a:r>
            <a:r>
              <a:rPr lang="zh-CN" altLang="en-US" sz="1400" b="0" i="0" dirty="0">
                <a:effectLst/>
                <a:latin typeface="Helvetica Neue"/>
              </a:rPr>
              <a:t>、</a:t>
            </a:r>
            <a:r>
              <a:rPr lang="en-US" altLang="zh-CN" sz="1400" b="0" i="0" dirty="0">
                <a:effectLst/>
                <a:latin typeface="Helvetica Neue"/>
              </a:rPr>
              <a:t>scope</a:t>
            </a:r>
            <a:r>
              <a:rPr lang="zh-CN" altLang="en-US" sz="1400" b="0" i="0" dirty="0">
                <a:effectLst/>
                <a:latin typeface="Helvetica Neue"/>
              </a:rPr>
              <a:t>、</a:t>
            </a:r>
            <a:r>
              <a:rPr lang="en-US" altLang="zh-CN" sz="1400" b="0" i="0" dirty="0">
                <a:effectLst/>
                <a:latin typeface="Helvetica Neue"/>
              </a:rPr>
              <a:t>lazy</a:t>
            </a:r>
            <a:r>
              <a:rPr lang="zh-CN" altLang="en-US" sz="1400" b="0" i="0" dirty="0">
                <a:effectLst/>
                <a:latin typeface="Helvetica Neue"/>
              </a:rPr>
              <a:t>信息、</a:t>
            </a:r>
            <a:r>
              <a:rPr lang="en-US" altLang="zh-CN" sz="1400" b="0" i="0" dirty="0" err="1">
                <a:effectLst/>
                <a:latin typeface="Helvetica Neue"/>
              </a:rPr>
              <a:t>dependOn</a:t>
            </a:r>
            <a:r>
              <a:rPr lang="zh-CN" altLang="en-US" sz="1400" b="0" i="0" dirty="0">
                <a:effectLst/>
                <a:latin typeface="Helvetica Neue"/>
              </a:rPr>
              <a:t>信息、</a:t>
            </a:r>
            <a:r>
              <a:rPr lang="en-US" altLang="zh-CN" sz="1400" b="0" i="0" dirty="0" err="1">
                <a:effectLst/>
                <a:latin typeface="Helvetica Neue"/>
              </a:rPr>
              <a:t>autowireCandidate</a:t>
            </a:r>
            <a:r>
              <a:rPr lang="zh-CN" altLang="en-US" sz="1400" b="0" i="0" dirty="0">
                <a:effectLst/>
                <a:latin typeface="Helvetica Neue"/>
              </a:rPr>
              <a:t>（是否是候选对象）、</a:t>
            </a:r>
            <a:r>
              <a:rPr lang="en-US" altLang="zh-CN" sz="1400" b="0" i="0" dirty="0">
                <a:effectLst/>
                <a:latin typeface="Helvetica Neue"/>
              </a:rPr>
              <a:t>primary</a:t>
            </a:r>
            <a:r>
              <a:rPr lang="zh-CN" altLang="en-US" sz="1400" b="0" i="0" dirty="0">
                <a:effectLst/>
                <a:latin typeface="Helvetica Neue"/>
              </a:rPr>
              <a:t>（是否是主要的候选者）等信息</a:t>
            </a:r>
            <a:endParaRPr lang="en-US" altLang="zh-CN" sz="1400" b="0" i="0" dirty="0">
              <a:effectLst/>
              <a:latin typeface="Helvetica Neue"/>
            </a:endParaRPr>
          </a:p>
          <a:p>
            <a:pPr algn="just"/>
            <a:endParaRPr lang="en-US" altLang="zh-CN" sz="1400" b="0" i="0" dirty="0">
              <a:effectLst/>
              <a:latin typeface="Helvetica Neue"/>
            </a:endParaRPr>
          </a:p>
          <a:p>
            <a:pPr algn="just"/>
            <a:r>
              <a:rPr lang="en-US" altLang="zh-CN" sz="1400" b="1" i="0" dirty="0" err="1">
                <a:effectLst/>
                <a:latin typeface="Helvetica Neue"/>
              </a:rPr>
              <a:t>AttributeAccessor</a:t>
            </a:r>
            <a:r>
              <a:rPr lang="zh-CN" altLang="en-US" sz="1400" b="1" i="0" dirty="0">
                <a:effectLst/>
                <a:latin typeface="Helvetica Neue"/>
              </a:rPr>
              <a:t>接口：</a:t>
            </a:r>
            <a:endParaRPr lang="en-US" altLang="zh-CN" sz="1400" dirty="0">
              <a:latin typeface="Helvetica Neue"/>
            </a:endParaRPr>
          </a:p>
          <a:p>
            <a:pPr algn="just"/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这个接口相当于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key-&gt;value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数据结构的一种操作，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继承这个，内部实际上是使用了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LinkedHashMap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来实现这个接口中的所有方法，通常我们通过这些方法来保存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定义过程中产生的一些附加信息</a:t>
            </a:r>
            <a:endParaRPr lang="en-US" altLang="zh-CN" sz="1400" b="0" i="0" dirty="0">
              <a:solidFill>
                <a:srgbClr val="3E3E3E"/>
              </a:solidFill>
              <a:effectLst/>
              <a:latin typeface="Helvetica Neue"/>
            </a:endParaRPr>
          </a:p>
          <a:p>
            <a:pPr algn="just"/>
            <a:endParaRPr lang="en-US" altLang="zh-CN" sz="1400" dirty="0">
              <a:solidFill>
                <a:srgbClr val="3E3E3E"/>
              </a:solidFill>
              <a:latin typeface="Helvetica Neue"/>
            </a:endParaRPr>
          </a:p>
          <a:p>
            <a:pPr algn="just"/>
            <a:r>
              <a:rPr lang="en-US" altLang="zh-CN" sz="1400" b="1" i="0" dirty="0" err="1">
                <a:effectLst/>
                <a:latin typeface="Helvetica Neue"/>
              </a:rPr>
              <a:t>BeanMetadataElement</a:t>
            </a:r>
            <a:r>
              <a:rPr lang="zh-CN" altLang="en-US" sz="1400" b="1" i="0" dirty="0">
                <a:effectLst/>
                <a:latin typeface="Helvetica Neue"/>
              </a:rPr>
              <a:t>接口：</a:t>
            </a:r>
            <a:endParaRPr lang="en-US" altLang="zh-CN" sz="1400" b="1" i="0" dirty="0">
              <a:effectLst/>
              <a:latin typeface="Helvetica Neue"/>
            </a:endParaRPr>
          </a:p>
          <a:p>
            <a:pPr algn="just"/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继承这个接口，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getSource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返回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定义的来源，比如我们通过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xml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定义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的，此时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getSource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就表示定义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bean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的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xml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资源；若我们通过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api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的方式定义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，我们可以将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source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设置为定义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BeanDefinition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时所在的类，出错时，可以根据这个来源方便排错。</a:t>
            </a:r>
            <a:endParaRPr lang="en-US" altLang="zh-CN" sz="1400" b="1" i="0" dirty="0">
              <a:effectLst/>
              <a:latin typeface="Helvetica Neue"/>
            </a:endParaRPr>
          </a:p>
          <a:p>
            <a:pPr algn="just"/>
            <a:endParaRPr lang="zh-CN" altLang="en-US" sz="1400" b="1" i="0" dirty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1381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798FE0A5-F5A0-4F4C-A34A-3D58152F82BE}"/>
              </a:ext>
            </a:extLst>
          </p:cNvPr>
          <p:cNvSpPr txBox="1"/>
          <p:nvPr/>
        </p:nvSpPr>
        <p:spPr>
          <a:xfrm>
            <a:off x="1415480" y="404664"/>
            <a:ext cx="6768752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 err="1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BeanDefinition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实现类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607843-930A-44D5-B968-51BE422B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5" y="1052736"/>
            <a:ext cx="11644089" cy="2510757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0DD74F9-05F7-4886-BE02-B55418617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43" y="3533422"/>
            <a:ext cx="11535201" cy="307007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RootBeanDefinition类：表示根bean定义信息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通常bean中没有父bean的就使用这种表示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50" b="1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ChildBeanDefinition类：表示子bean定义信息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如果需要指定父bean的，可以使用ChildBeanDefinition来定义子bean的配置信息，里面有个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 Neue"/>
              </a:rPr>
              <a:t>parentName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属性，用来指定父bean的名称。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50" b="1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GenericBeanDefinition类：通用的bean定义信息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既可以表示没有父bean的bean配置信息，也可以表示有父bean的子bean配置信息，这个类里面也有parentName属性，用来指定父bean的名称。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50" b="1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ConfigurationClassBeanDefinition类：表示通过配置类中@Bean方法定义bean信息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可以通过配置类中使用@Bean来标注一些方法，通过这些方法来定义bean，这些方法配置的bean信息最后会转换为ConfigurationClassBeanDefinition类型的对象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50" b="1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AnnotatedBeanDefinition接口：表示通过注解的方式定义的bean信息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里面有个方法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AnnotationMetadata getMetadata();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endParaRPr kumimoji="0" lang="zh-CN" altLang="zh-CN" sz="105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用来获取定义这个bean的类上的所有注解信息。</a:t>
            </a:r>
            <a:endParaRPr kumimoji="0" lang="zh-CN" altLang="zh-CN" sz="1050" b="1" i="0" u="none" strike="noStrike" cap="none" normalizeH="0" baseline="0" dirty="0">
              <a:ln>
                <a:noFill/>
              </a:ln>
              <a:effectLst/>
              <a:ea typeface="Helvetica Neue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BeanDefinitionBuilder：构建BeanDefinition的工具类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spring中为了方便操作BeanDefinition，提供了一个类：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Helvetica Neue"/>
              </a:rPr>
              <a:t>BeanDefinitionBuilder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effectLst/>
                <a:ea typeface="Helvetica Neue"/>
              </a:rPr>
              <a:t>，内部提供了很多静态方法，通过这些方法可以非常方便的组装BeanDefinition对象，下面我们通过案例来感受一下。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630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A6EA0E85-52D2-4659-9496-DAE659EB5018}"/>
              </a:ext>
            </a:extLst>
          </p:cNvPr>
          <p:cNvSpPr txBox="1"/>
          <p:nvPr/>
        </p:nvSpPr>
        <p:spPr>
          <a:xfrm>
            <a:off x="1415480" y="404665"/>
            <a:ext cx="856895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2.BeanDefinition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处理阶段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 -- </a:t>
            </a:r>
            <a:r>
              <a:rPr lang="en-US" altLang="zh-CN" sz="2400" b="1" dirty="0" err="1"/>
              <a:t>BeanDefinition</a:t>
            </a:r>
            <a:r>
              <a:rPr lang="zh-CN" altLang="en-US" sz="2400" b="1" dirty="0"/>
              <a:t>注册阶段</a:t>
            </a: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7CEF76-1024-4CFB-9867-63A349A912E4}"/>
              </a:ext>
            </a:extLst>
          </p:cNvPr>
          <p:cNvSpPr txBox="1"/>
          <p:nvPr/>
        </p:nvSpPr>
        <p:spPr>
          <a:xfrm>
            <a:off x="973124" y="1052736"/>
            <a:ext cx="11141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2.1 </a:t>
            </a:r>
            <a:r>
              <a:rPr lang="en-US" altLang="zh-CN" sz="1400" b="1" dirty="0" err="1"/>
              <a:t>BeanDefinition</a:t>
            </a:r>
            <a:r>
              <a:rPr lang="zh-CN" altLang="en-US" sz="1400" b="1" dirty="0"/>
              <a:t>注册阶段</a:t>
            </a:r>
            <a:endParaRPr lang="en-US" altLang="zh-CN" sz="1400" b="1" dirty="0"/>
          </a:p>
          <a:p>
            <a:r>
              <a:rPr lang="en-US" altLang="zh-CN" sz="1400" b="1" dirty="0"/>
              <a:t>   </a:t>
            </a:r>
            <a:endParaRPr lang="en-US" altLang="zh-CN" sz="1400" i="0" dirty="0">
              <a:effectLst/>
              <a:latin typeface="Helvetica Neue"/>
            </a:endParaRPr>
          </a:p>
          <a:p>
            <a:r>
              <a:rPr lang="zh-CN" altLang="en-US" sz="1400" dirty="0"/>
              <a:t>通用注册接口：</a:t>
            </a:r>
            <a:r>
              <a:rPr lang="en-US" altLang="zh-CN" sz="1400" dirty="0" err="1">
                <a:latin typeface="Helvetica Neue"/>
              </a:rPr>
              <a:t>BeanDefinitionRegistry</a:t>
            </a:r>
            <a:r>
              <a:rPr lang="zh-CN" altLang="en-US" sz="1400" dirty="0">
                <a:latin typeface="Helvetica Neue"/>
              </a:rPr>
              <a:t>，继承了别名注册接口</a:t>
            </a:r>
            <a:r>
              <a:rPr lang="en-US" altLang="zh-CN" sz="1400" dirty="0" err="1">
                <a:latin typeface="Helvetica Neue"/>
              </a:rPr>
              <a:t>AliasRegistry</a:t>
            </a:r>
            <a:r>
              <a:rPr lang="zh-CN" altLang="en-US" sz="1400" dirty="0">
                <a:latin typeface="Helvetica Neue"/>
              </a:rPr>
              <a:t>，</a:t>
            </a:r>
            <a:endParaRPr lang="en-US" altLang="zh-CN" sz="1400" b="1" i="0" dirty="0">
              <a:effectLst/>
              <a:latin typeface="Helvetica Neue"/>
            </a:endParaRPr>
          </a:p>
          <a:p>
            <a:r>
              <a:rPr lang="en-US" altLang="zh-CN" sz="1400" dirty="0" err="1">
                <a:latin typeface="Helvetica Neue"/>
              </a:rPr>
              <a:t>BeanDefinitionRegistry</a:t>
            </a:r>
            <a:r>
              <a:rPr lang="zh-CN" altLang="en-US" sz="1400" dirty="0">
                <a:latin typeface="Helvetica Neue"/>
              </a:rPr>
              <a:t>在</a:t>
            </a:r>
            <a:r>
              <a:rPr lang="en-US" altLang="zh-CN" sz="1400" dirty="0">
                <a:latin typeface="Helvetica Neue"/>
              </a:rPr>
              <a:t>Spring</a:t>
            </a:r>
            <a:r>
              <a:rPr lang="zh-CN" altLang="en-US" sz="1400" dirty="0">
                <a:latin typeface="Helvetica Neue"/>
              </a:rPr>
              <a:t>中的唯一实现</a:t>
            </a:r>
            <a:r>
              <a:rPr lang="en-US" altLang="zh-CN" sz="1400" dirty="0" err="1">
                <a:latin typeface="Helvetica Neue"/>
              </a:rPr>
              <a:t>DefaultListableBeanFactory</a:t>
            </a:r>
            <a:r>
              <a:rPr lang="zh-CN" altLang="en-US" sz="1400" dirty="0">
                <a:latin typeface="Helvetica Neue"/>
              </a:rPr>
              <a:t>，那么</a:t>
            </a:r>
            <a:r>
              <a:rPr lang="en-US" altLang="zh-CN" sz="1400" dirty="0">
                <a:latin typeface="Helvetica Neue"/>
              </a:rPr>
              <a:t>Spring bean</a:t>
            </a:r>
            <a:r>
              <a:rPr lang="zh-CN" altLang="en-US" sz="1400" dirty="0">
                <a:latin typeface="Helvetica Neue"/>
              </a:rPr>
              <a:t>的注册也是它来负责的，将</a:t>
            </a:r>
            <a:r>
              <a:rPr lang="en-US" altLang="zh-CN" sz="1400" dirty="0" err="1">
                <a:latin typeface="Helvetica Neue"/>
              </a:rPr>
              <a:t>beanDefinition</a:t>
            </a:r>
            <a:endParaRPr lang="en-US" altLang="zh-CN" sz="1400" dirty="0">
              <a:latin typeface="Helvetica Neue"/>
            </a:endParaRPr>
          </a:p>
          <a:p>
            <a:r>
              <a:rPr lang="zh-CN" altLang="en-US" sz="1400" dirty="0">
                <a:latin typeface="Helvetica Neue"/>
              </a:rPr>
              <a:t>放入</a:t>
            </a:r>
            <a:r>
              <a:rPr lang="en-US" altLang="zh-CN" sz="1400" dirty="0" err="1">
                <a:latin typeface="Helvetica Neue"/>
              </a:rPr>
              <a:t>beanDefinitionMao</a:t>
            </a:r>
            <a:r>
              <a:rPr lang="zh-CN" altLang="en-US" sz="1400" dirty="0">
                <a:latin typeface="Helvetica Neue"/>
              </a:rPr>
              <a:t>注册表中</a:t>
            </a:r>
            <a:endParaRPr lang="en-US" altLang="zh-CN" sz="1400" dirty="0">
              <a:latin typeface="Helvetica Neue"/>
            </a:endParaRPr>
          </a:p>
          <a:p>
            <a:endParaRPr lang="en-US" altLang="zh-CN" sz="1400" b="1" dirty="0">
              <a:latin typeface="Helvetica Neue"/>
            </a:endParaRPr>
          </a:p>
          <a:p>
            <a:r>
              <a:rPr lang="zh-CN" altLang="en-US" sz="1400" b="1" dirty="0">
                <a:latin typeface="Helvetica Neue"/>
              </a:rPr>
              <a:t>核心方法：</a:t>
            </a:r>
            <a:endParaRPr lang="en-US" altLang="zh-CN" sz="1400" b="1" dirty="0"/>
          </a:p>
          <a:p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52E5AA-C685-4734-97D6-20A89186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132856"/>
            <a:ext cx="4896544" cy="45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3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333EDF-8019-4EBE-9E25-336D1B4B9522}"/>
              </a:ext>
            </a:extLst>
          </p:cNvPr>
          <p:cNvSpPr txBox="1"/>
          <p:nvPr/>
        </p:nvSpPr>
        <p:spPr>
          <a:xfrm>
            <a:off x="973124" y="1052736"/>
            <a:ext cx="111418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2.2 </a:t>
            </a:r>
            <a:r>
              <a:rPr lang="en-US" altLang="zh-CN" sz="1400" b="1" dirty="0" err="1"/>
              <a:t>BeanDefinition</a:t>
            </a:r>
            <a:r>
              <a:rPr lang="zh-CN" altLang="en-US" sz="1400" b="1" dirty="0"/>
              <a:t>合并阶段</a:t>
            </a:r>
            <a:endParaRPr lang="en-US" altLang="zh-CN" sz="1400" b="1" dirty="0"/>
          </a:p>
          <a:p>
            <a:r>
              <a:rPr lang="en-US" altLang="zh-CN" sz="1400" b="1" dirty="0"/>
              <a:t>    </a:t>
            </a:r>
            <a:endParaRPr lang="en-US" altLang="zh-CN" sz="1400" dirty="0"/>
          </a:p>
          <a:p>
            <a:r>
              <a:rPr lang="en-US" altLang="zh-CN" sz="1400" i="0" dirty="0">
                <a:effectLst/>
                <a:latin typeface="Helvetica Neue"/>
              </a:rPr>
              <a:t>      </a:t>
            </a:r>
            <a:r>
              <a:rPr lang="zh-CN" altLang="en-US" sz="1400" dirty="0">
                <a:latin typeface="Helvetica Neue"/>
              </a:rPr>
              <a:t>实例化之前最后的</a:t>
            </a:r>
            <a:r>
              <a:rPr lang="en-US" altLang="zh-CN" sz="1400" dirty="0" err="1">
                <a:latin typeface="Helvetica Neue"/>
              </a:rPr>
              <a:t>beanDefinition</a:t>
            </a:r>
            <a:r>
              <a:rPr lang="zh-CN" altLang="en-US" sz="1400" dirty="0">
                <a:latin typeface="Helvetica Neue"/>
              </a:rPr>
              <a:t>检查阶段，如果注册表中的</a:t>
            </a:r>
            <a:r>
              <a:rPr lang="en-US" altLang="zh-CN" sz="1400" dirty="0" err="1">
                <a:latin typeface="Helvetica Neue"/>
              </a:rPr>
              <a:t>beanDefinition</a:t>
            </a:r>
            <a:r>
              <a:rPr lang="zh-CN" altLang="en-US" sz="1400" dirty="0">
                <a:latin typeface="Helvetica Neue"/>
              </a:rPr>
              <a:t>有父子关系的依赖，那么在实例化之前需要父子</a:t>
            </a:r>
            <a:endParaRPr lang="en-US" altLang="zh-CN" sz="1400" dirty="0">
              <a:latin typeface="Helvetica Neue"/>
            </a:endParaRPr>
          </a:p>
          <a:p>
            <a:r>
              <a:rPr lang="en-US" altLang="zh-CN" sz="1400" i="0" dirty="0" err="1">
                <a:effectLst/>
                <a:latin typeface="Helvetica Neue"/>
              </a:rPr>
              <a:t>BeanDefnition</a:t>
            </a:r>
            <a:r>
              <a:rPr lang="zh-CN" altLang="en-US" sz="1400" i="0" dirty="0">
                <a:effectLst/>
                <a:latin typeface="Helvetica Neue"/>
              </a:rPr>
              <a:t>合并，将父类的行为传递过来，最终组成</a:t>
            </a:r>
            <a:r>
              <a:rPr lang="en-US" altLang="zh-CN" sz="1400" i="0" dirty="0" err="1">
                <a:effectLst/>
                <a:latin typeface="Helvetica Neue"/>
              </a:rPr>
              <a:t>RootBeanDefinition</a:t>
            </a:r>
            <a:r>
              <a:rPr lang="zh-CN" altLang="en-US" sz="1400" i="0" dirty="0">
                <a:effectLst/>
                <a:latin typeface="Helvetica Neue"/>
              </a:rPr>
              <a:t>，这也是后续</a:t>
            </a:r>
            <a:r>
              <a:rPr lang="en-US" altLang="zh-CN" sz="1400" i="0" dirty="0">
                <a:effectLst/>
                <a:latin typeface="Helvetica Neue"/>
              </a:rPr>
              <a:t>bean</a:t>
            </a:r>
            <a:r>
              <a:rPr lang="zh-CN" altLang="en-US" sz="1400" i="0" dirty="0">
                <a:effectLst/>
                <a:latin typeface="Helvetica Neue"/>
              </a:rPr>
              <a:t>实例化的最终建模对象。</a:t>
            </a:r>
            <a:endParaRPr lang="en-US" altLang="zh-CN" sz="1400" i="0" dirty="0">
              <a:effectLst/>
              <a:latin typeface="Helvetica Neue"/>
            </a:endParaRPr>
          </a:p>
          <a:p>
            <a:endParaRPr lang="en-US" altLang="zh-CN" sz="1400" dirty="0">
              <a:latin typeface="Helvetica Neue"/>
            </a:endParaRPr>
          </a:p>
          <a:p>
            <a:endParaRPr lang="en-US" altLang="zh-CN" sz="1400" i="0" dirty="0">
              <a:effectLst/>
              <a:latin typeface="Helvetica Neue"/>
            </a:endParaRPr>
          </a:p>
          <a:p>
            <a:r>
              <a:rPr lang="en-US" altLang="zh-CN" sz="1400" i="0" dirty="0">
                <a:effectLst/>
                <a:latin typeface="Helvetica Neue"/>
              </a:rPr>
              <a:t>org.springframework.beans.factory.support.AbstractBeanFactory#getMergedBeanDefinition</a:t>
            </a:r>
          </a:p>
          <a:p>
            <a:endParaRPr lang="en-US" altLang="zh-CN" sz="1400" dirty="0">
              <a:latin typeface="Helvetica Neue"/>
            </a:endParaRPr>
          </a:p>
          <a:p>
            <a:r>
              <a:rPr lang="zh-CN" altLang="en-US" sz="1400" i="0" dirty="0">
                <a:effectLst/>
                <a:latin typeface="Helvetica Neue"/>
              </a:rPr>
              <a:t>多级的父子关系将进行递归合并，最终得到一个信息完整的建模对象。</a:t>
            </a:r>
            <a:endParaRPr lang="en-US" altLang="zh-CN" sz="1400" i="0" dirty="0">
              <a:effectLst/>
              <a:latin typeface="Helvetica Neue"/>
            </a:endParaRPr>
          </a:p>
          <a:p>
            <a:endParaRPr lang="en-US" altLang="zh-CN" sz="1400" dirty="0">
              <a:latin typeface="Helvetica Neue"/>
            </a:endParaRPr>
          </a:p>
          <a:p>
            <a:endParaRPr lang="en-US" altLang="zh-CN" sz="1400" i="0" dirty="0">
              <a:effectLst/>
              <a:latin typeface="Helvetica Neue"/>
            </a:endParaRPr>
          </a:p>
          <a:p>
            <a:r>
              <a:rPr lang="zh-CN" altLang="en-US" sz="1400" dirty="0">
                <a:latin typeface="Helvetica Neue"/>
              </a:rPr>
              <a:t>大家有时间多去看看源码！</a:t>
            </a:r>
            <a:endParaRPr lang="en-US" altLang="zh-CN" sz="1400" i="0" dirty="0">
              <a:effectLst/>
              <a:latin typeface="Helvetica Neue"/>
            </a:endParaRPr>
          </a:p>
          <a:p>
            <a:endParaRPr lang="en-US" altLang="zh-CN" sz="1400" dirty="0">
              <a:latin typeface="Helvetica Neue"/>
            </a:endParaRPr>
          </a:p>
          <a:p>
            <a:endParaRPr lang="en-US" altLang="zh-CN" sz="1400" i="0" dirty="0">
              <a:effectLst/>
              <a:latin typeface="Helvetica Neue"/>
            </a:endParaRPr>
          </a:p>
          <a:p>
            <a:endParaRPr lang="en-US" altLang="zh-CN" sz="1400" i="0" dirty="0">
              <a:effectLst/>
              <a:latin typeface="Helvetica Neue"/>
            </a:endParaRPr>
          </a:p>
        </p:txBody>
      </p:sp>
      <p:sp>
        <p:nvSpPr>
          <p:cNvPr id="3" name="文本框 9">
            <a:extLst>
              <a:ext uri="{FF2B5EF4-FFF2-40B4-BE49-F238E27FC236}">
                <a16:creationId xmlns:a16="http://schemas.microsoft.com/office/drawing/2014/main" id="{3FA46AB1-87EE-45D8-A07A-EDA14EC17B3B}"/>
              </a:ext>
            </a:extLst>
          </p:cNvPr>
          <p:cNvSpPr txBox="1"/>
          <p:nvPr/>
        </p:nvSpPr>
        <p:spPr>
          <a:xfrm>
            <a:off x="1392572" y="394284"/>
            <a:ext cx="7966696" cy="851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2.BeanDefinition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处理阶段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--</a:t>
            </a:r>
            <a:r>
              <a:rPr lang="en-US" altLang="zh-CN" sz="2400" b="1" i="0" dirty="0">
                <a:effectLst/>
                <a:latin typeface="Helvetica Neue"/>
              </a:rPr>
              <a:t> </a:t>
            </a:r>
            <a:r>
              <a:rPr lang="en-US" altLang="zh-CN" sz="2400" b="1" i="0" dirty="0" err="1">
                <a:effectLst/>
                <a:latin typeface="Helvetica Neue"/>
              </a:rPr>
              <a:t>BeanDefinition</a:t>
            </a:r>
            <a:r>
              <a:rPr lang="zh-CN" altLang="en-US" sz="2400" b="1" i="0" dirty="0">
                <a:effectLst/>
                <a:latin typeface="Helvetica Neue"/>
              </a:rPr>
              <a:t>合并阶段</a:t>
            </a: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14E990-FB82-490B-87AE-BE1B9235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66" y="2785737"/>
            <a:ext cx="4551610" cy="36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496039" y="1961952"/>
            <a:ext cx="12001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cs typeface="微软雅黑" panose="020B0703020204020201" charset="-122"/>
              </a:rPr>
              <a:t>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8697" y="3795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Spring bean</a:t>
            </a:r>
            <a:r>
              <a:rPr kumimoji="1" lang="zh-CN" altLang="en-US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的演进历程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114A8BF8-A0BA-4379-B0C2-1B6940A12629}"/>
              </a:ext>
            </a:extLst>
          </p:cNvPr>
          <p:cNvSpPr txBox="1"/>
          <p:nvPr/>
        </p:nvSpPr>
        <p:spPr>
          <a:xfrm>
            <a:off x="1392572" y="394284"/>
            <a:ext cx="7966696" cy="851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3.Bean Class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装载阶段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62CFF3-037A-4C9A-A08A-ABFBBBC4E73F}"/>
              </a:ext>
            </a:extLst>
          </p:cNvPr>
          <p:cNvSpPr txBox="1"/>
          <p:nvPr/>
        </p:nvSpPr>
        <p:spPr>
          <a:xfrm>
            <a:off x="857226" y="1264158"/>
            <a:ext cx="110834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这个阶段应该是最简单的一个阶段了，就是将</a:t>
            </a:r>
            <a:r>
              <a:rPr lang="en-US" altLang="zh-CN" sz="1400" dirty="0" err="1"/>
              <a:t>beanDefinition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beanClass</a:t>
            </a:r>
            <a:r>
              <a:rPr lang="zh-CN" altLang="en-US" sz="1400" dirty="0"/>
              <a:t>字段进行填充，完成实例化的最后</a:t>
            </a:r>
            <a:endParaRPr lang="en-US" altLang="zh-CN" sz="1400" dirty="0"/>
          </a:p>
          <a:p>
            <a:r>
              <a:rPr lang="zh-CN" altLang="en-US" sz="1400" dirty="0"/>
              <a:t>一个拼图。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即把之前合并后得到的</a:t>
            </a:r>
            <a:r>
              <a:rPr lang="en-US" altLang="zh-CN" sz="1400" dirty="0" err="1"/>
              <a:t>rootBeanDefinition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beanClass</a:t>
            </a:r>
            <a:r>
              <a:rPr lang="zh-CN" altLang="en-US" sz="1400" dirty="0"/>
              <a:t>进行解析，将</a:t>
            </a:r>
            <a:r>
              <a:rPr lang="en-US" altLang="zh-CN" sz="1400" dirty="0"/>
              <a:t>bean</a:t>
            </a:r>
            <a:r>
              <a:rPr lang="zh-CN" altLang="en-US" sz="1400" dirty="0"/>
              <a:t>的类名转为</a:t>
            </a:r>
            <a:r>
              <a:rPr lang="en-US" altLang="zh-CN" sz="1400" dirty="0"/>
              <a:t>class</a:t>
            </a:r>
            <a:r>
              <a:rPr lang="zh-CN" altLang="en-US" sz="1400" dirty="0"/>
              <a:t>对象，然后赋值给</a:t>
            </a:r>
            <a:endParaRPr lang="en-US" altLang="zh-CN" sz="1400" dirty="0"/>
          </a:p>
          <a:p>
            <a:r>
              <a:rPr lang="en-US" altLang="zh-CN" sz="1400" dirty="0" err="1"/>
              <a:t>beanClass</a:t>
            </a:r>
            <a:r>
              <a:rPr lang="zh-CN" altLang="en-US" sz="1400" dirty="0"/>
              <a:t>字段，对应源码：</a:t>
            </a:r>
            <a:r>
              <a:rPr lang="en-US" altLang="zh-CN" sz="1400" dirty="0"/>
              <a:t>org.springframework.beans.factory.support.AbstractBeanFactory#resolveBeanClass,</a:t>
            </a:r>
            <a:r>
              <a:rPr lang="zh-CN" altLang="en-US" sz="1400" dirty="0"/>
              <a:t>底层通过</a:t>
            </a:r>
            <a:r>
              <a:rPr lang="en-US" altLang="zh-CN" sz="1400" dirty="0" err="1"/>
              <a:t>Class.forName</a:t>
            </a:r>
            <a:r>
              <a:rPr lang="zh-CN" altLang="en-US" sz="1400" dirty="0"/>
              <a:t>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75F93-2A48-4F89-9E5F-ABF216D3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6" y="2564904"/>
            <a:ext cx="4757334" cy="39697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EC5A31-FF9B-44E2-929A-676476F9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45" y="2564904"/>
            <a:ext cx="62484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>
            <a:extLst>
              <a:ext uri="{FF2B5EF4-FFF2-40B4-BE49-F238E27FC236}">
                <a16:creationId xmlns:a16="http://schemas.microsoft.com/office/drawing/2014/main" id="{3448953B-CAA4-485B-8CEC-BFAD233EF2C0}"/>
              </a:ext>
            </a:extLst>
          </p:cNvPr>
          <p:cNvSpPr txBox="1"/>
          <p:nvPr/>
        </p:nvSpPr>
        <p:spPr>
          <a:xfrm>
            <a:off x="1392572" y="394285"/>
            <a:ext cx="8015796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4.Bean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实例化阶段 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-- 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实例化前阶段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01998E-387A-4C1E-9AEB-03553FBC8463}"/>
              </a:ext>
            </a:extLst>
          </p:cNvPr>
          <p:cNvSpPr txBox="1"/>
          <p:nvPr/>
        </p:nvSpPr>
        <p:spPr>
          <a:xfrm>
            <a:off x="767408" y="1124744"/>
            <a:ext cx="106571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接下来万事俱备，开始实例化了，但怎么实例化？？</a:t>
            </a:r>
            <a:r>
              <a:rPr lang="en-US" altLang="zh-CN" sz="1400" dirty="0"/>
              <a:t>Spring</a:t>
            </a:r>
            <a:r>
              <a:rPr lang="zh-CN" altLang="en-US" sz="1400" dirty="0"/>
              <a:t>提供了</a:t>
            </a:r>
            <a:r>
              <a:rPr lang="en-US" altLang="zh-CN" sz="1400" dirty="0"/>
              <a:t>4</a:t>
            </a:r>
            <a:r>
              <a:rPr lang="zh-CN" altLang="en-US" sz="1400" dirty="0"/>
              <a:t>中对象实例化的方法</a:t>
            </a:r>
            <a:endParaRPr lang="en-US" altLang="zh-CN" sz="1400" dirty="0"/>
          </a:p>
          <a:p>
            <a:r>
              <a:rPr lang="en-US" altLang="zh-CN" sz="1400" b="1" dirty="0"/>
              <a:t>1.</a:t>
            </a:r>
            <a:r>
              <a:rPr lang="zh-CN" altLang="en-US" sz="1400" b="1" dirty="0"/>
              <a:t>通过反射获取类对象的构造器来进行实例化</a:t>
            </a:r>
            <a:endParaRPr lang="en-US" altLang="zh-CN" sz="1400" b="1" dirty="0"/>
          </a:p>
          <a:p>
            <a:r>
              <a:rPr lang="en-US" altLang="zh-CN" sz="1400" b="1" dirty="0"/>
              <a:t>2.</a:t>
            </a:r>
            <a:r>
              <a:rPr lang="zh-CN" altLang="en-US" sz="1400" b="1" dirty="0"/>
              <a:t>通过静态工厂</a:t>
            </a:r>
            <a:endParaRPr lang="en-US" altLang="zh-CN" sz="1400" b="1" dirty="0"/>
          </a:p>
          <a:p>
            <a:r>
              <a:rPr lang="en-US" altLang="zh-CN" sz="1400" b="1" dirty="0"/>
              <a:t>3.</a:t>
            </a:r>
            <a:r>
              <a:rPr lang="zh-CN" altLang="en-US" sz="1400" b="1" dirty="0"/>
              <a:t>通过实例工厂</a:t>
            </a:r>
            <a:endParaRPr lang="en-US" altLang="zh-CN" sz="1400" b="1" dirty="0"/>
          </a:p>
          <a:p>
            <a:r>
              <a:rPr lang="en-US" altLang="zh-CN" sz="1400" b="1" dirty="0"/>
              <a:t>4.FactoryBean</a:t>
            </a:r>
          </a:p>
          <a:p>
            <a:r>
              <a:rPr lang="zh-CN" altLang="en-US" sz="1400" dirty="0"/>
              <a:t>当然，大部分场景下，</a:t>
            </a:r>
            <a:r>
              <a:rPr lang="en-US" altLang="zh-CN" sz="1400" dirty="0"/>
              <a:t>Spring bean</a:t>
            </a:r>
            <a:r>
              <a:rPr lang="zh-CN" altLang="en-US" sz="1400" dirty="0"/>
              <a:t>的实例化时通过方式</a:t>
            </a:r>
            <a:r>
              <a:rPr lang="en-US" altLang="zh-CN" sz="1400" dirty="0"/>
              <a:t>1</a:t>
            </a:r>
            <a:r>
              <a:rPr lang="zh-CN" altLang="en-US" sz="1400" dirty="0"/>
              <a:t>实现的，所以这时候需要检查客户是否有定制化的功能来增强实例化，注意观察</a:t>
            </a:r>
            <a:r>
              <a:rPr lang="en-US" altLang="zh-CN" sz="1400" dirty="0" err="1"/>
              <a:t>DefaultListableBeanFactory</a:t>
            </a:r>
            <a:r>
              <a:rPr lang="zh-CN" altLang="en-US" sz="1400" dirty="0"/>
              <a:t>中有个</a:t>
            </a:r>
            <a:r>
              <a:rPr lang="en-US" altLang="zh-CN" sz="1400" dirty="0" err="1"/>
              <a:t>beanPostProcessors</a:t>
            </a:r>
            <a:endParaRPr lang="en-US" altLang="zh-CN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80849D-C7B0-4C07-B6B7-E42622D7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693641"/>
            <a:ext cx="8848725" cy="76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522A86-3413-477A-9E0A-18D60640D449}"/>
              </a:ext>
            </a:extLst>
          </p:cNvPr>
          <p:cNvSpPr txBox="1"/>
          <p:nvPr/>
        </p:nvSpPr>
        <p:spPr>
          <a:xfrm>
            <a:off x="623392" y="3455641"/>
            <a:ext cx="99371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 err="1"/>
              <a:t>BeanPostProcessor</a:t>
            </a:r>
            <a:r>
              <a:rPr lang="zh-CN" altLang="en-US" dirty="0"/>
              <a:t>接口是</a:t>
            </a:r>
            <a:r>
              <a:rPr lang="en-US" altLang="zh-CN" dirty="0"/>
              <a:t>Spring</a:t>
            </a:r>
            <a:r>
              <a:rPr lang="zh-CN" altLang="en-US" dirty="0"/>
              <a:t>开放给开发者用以实现定制化功能的勾子，比如检查特殊标记，生成代理对象等，还有很多子接口，这些接口中提供了很多方法，</a:t>
            </a:r>
            <a:r>
              <a:rPr lang="en-US" altLang="zh-CN" dirty="0"/>
              <a:t>spring</a:t>
            </a:r>
            <a:r>
              <a:rPr lang="zh-CN" altLang="en-US" dirty="0"/>
              <a:t>在</a:t>
            </a:r>
            <a:r>
              <a:rPr lang="en-US" altLang="zh-CN" dirty="0"/>
              <a:t>bean</a:t>
            </a:r>
            <a:r>
              <a:rPr lang="zh-CN" altLang="en-US" dirty="0"/>
              <a:t>生命周期的不同阶段，会调用上面这个列表中的</a:t>
            </a:r>
            <a:r>
              <a:rPr lang="en-US" altLang="zh-CN" dirty="0" err="1"/>
              <a:t>BeanPostProcessor</a:t>
            </a:r>
            <a:r>
              <a:rPr lang="zh-CN" altLang="en-US" dirty="0"/>
              <a:t>中的一些方法，来对生命周期进行扩展，</a:t>
            </a:r>
            <a:r>
              <a:rPr lang="en-US" altLang="zh-CN" dirty="0"/>
              <a:t>bean</a:t>
            </a:r>
            <a:r>
              <a:rPr lang="zh-CN" altLang="en-US" dirty="0"/>
              <a:t>生命周期中的所有扩展点都是依靠这个集合中的</a:t>
            </a:r>
            <a:r>
              <a:rPr lang="en-US" altLang="zh-CN" dirty="0" err="1"/>
              <a:t>BeanPostProcessor</a:t>
            </a:r>
            <a:r>
              <a:rPr lang="zh-CN" altLang="en-US" dirty="0"/>
              <a:t>来实现的。</a:t>
            </a:r>
            <a:endParaRPr lang="en-US" altLang="zh-CN" dirty="0"/>
          </a:p>
          <a:p>
            <a:r>
              <a:rPr lang="zh-CN" altLang="en-US" dirty="0"/>
              <a:t>实例化前调用源码位置：</a:t>
            </a:r>
            <a:r>
              <a:rPr lang="en-US" altLang="zh-CN" dirty="0"/>
              <a:t>AbstractAutowireCapableBeanFactory.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applyBeanPostProcessorsBeforeInstantiation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方法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.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上面代码中轮询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beanPostProcessors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列表，</a:t>
            </a:r>
            <a:endParaRPr lang="en-US" altLang="zh-CN" b="0" i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effectLst/>
                <a:latin typeface="Consolas" panose="020B0609020204030204" pitchFamily="49" charset="0"/>
              </a:rPr>
              <a:t>如果类型是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InstantiationAwareBeanPostProcessor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， </a:t>
            </a:r>
            <a:endParaRPr lang="en-US" altLang="zh-CN" b="0" i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effectLst/>
                <a:latin typeface="Consolas" panose="020B0609020204030204" pitchFamily="49" charset="0"/>
              </a:rPr>
              <a:t>尝试调用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InstantiationAwareBeanPostProcesso</a:t>
            </a:r>
            <a:endParaRPr lang="en-US" altLang="zh-CN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r#postProcessBeforeInstantiation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获取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的实例对象</a:t>
            </a:r>
            <a:endParaRPr lang="en-US" altLang="zh-CN" b="0" i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effectLst/>
                <a:latin typeface="Consolas" panose="020B0609020204030204" pitchFamily="49" charset="0"/>
              </a:rPr>
              <a:t>如果能够获取到，那么将返回值作为当前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的实例，</a:t>
            </a:r>
            <a:endParaRPr lang="en-US" altLang="zh-CN" b="0" i="0" dirty="0"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effectLst/>
                <a:latin typeface="Consolas" panose="020B0609020204030204" pitchFamily="49" charset="0"/>
              </a:rPr>
              <a:t>那么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spring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自带的实例化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bean</a:t>
            </a:r>
            <a:r>
              <a:rPr lang="zh-CN" altLang="en-US" b="0" i="0" dirty="0">
                <a:effectLst/>
                <a:latin typeface="Consolas" panose="020B0609020204030204" pitchFamily="49" charset="0"/>
              </a:rPr>
              <a:t>的过程就被跳过了。</a:t>
            </a:r>
            <a:endParaRPr lang="en-US" altLang="zh-CN" b="0" i="0" dirty="0"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802C54-07C0-4A46-9311-1C9AA121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4406002"/>
            <a:ext cx="6936644" cy="22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>
            <a:extLst>
              <a:ext uri="{FF2B5EF4-FFF2-40B4-BE49-F238E27FC236}">
                <a16:creationId xmlns:a16="http://schemas.microsoft.com/office/drawing/2014/main" id="{5A27AB2F-E6E6-4947-A1BA-AE388D096BCB}"/>
              </a:ext>
            </a:extLst>
          </p:cNvPr>
          <p:cNvSpPr txBox="1"/>
          <p:nvPr/>
        </p:nvSpPr>
        <p:spPr>
          <a:xfrm>
            <a:off x="1392572" y="394285"/>
            <a:ext cx="8015796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4.Bean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实例化阶段  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--  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实例化阶段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FEF27A-A07C-49F4-8383-81F666ACFC78}"/>
              </a:ext>
            </a:extLst>
          </p:cNvPr>
          <p:cNvSpPr txBox="1"/>
          <p:nvPr/>
        </p:nvSpPr>
        <p:spPr>
          <a:xfrm>
            <a:off x="983432" y="1052736"/>
            <a:ext cx="99371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前面做了那么多准备工作，终于开始实例化了</a:t>
            </a:r>
            <a:endParaRPr lang="en-US" altLang="zh-CN" sz="1400" dirty="0"/>
          </a:p>
          <a:p>
            <a:r>
              <a:rPr lang="en-US" altLang="zh-CN" sz="1400" dirty="0"/>
              <a:t>Bean</a:t>
            </a:r>
            <a:r>
              <a:rPr lang="zh-CN" altLang="en-US" sz="1400" dirty="0"/>
              <a:t>实例化源码：</a:t>
            </a:r>
            <a:r>
              <a:rPr lang="en-US" altLang="zh-CN" sz="1400" dirty="0" err="1"/>
              <a:t>AbastractAutowireCapableBeanFactory.createBeanInstance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检查元数据是否配置了静态方法</a:t>
            </a:r>
            <a:r>
              <a:rPr lang="en-US" altLang="zh-CN" sz="1400" dirty="0"/>
              <a:t>-&gt;</a:t>
            </a:r>
            <a:r>
              <a:rPr lang="zh-CN" altLang="en-US" sz="1400" dirty="0"/>
              <a:t>检查构造器参数，按照构造器参数类型实例化对象</a:t>
            </a:r>
            <a:r>
              <a:rPr lang="en-US" altLang="zh-CN" sz="1400" dirty="0"/>
              <a:t>-&gt;</a:t>
            </a:r>
            <a:r>
              <a:rPr lang="zh-CN" altLang="en-US" sz="1400" dirty="0"/>
              <a:t>执行</a:t>
            </a:r>
            <a:r>
              <a:rPr lang="en-US" altLang="zh-CN" sz="1400" dirty="0" err="1"/>
              <a:t>determineConstructorsFromBeanPostProcessors</a:t>
            </a:r>
            <a:r>
              <a:rPr lang="zh-CN" altLang="en-US" sz="1400" dirty="0"/>
              <a:t>来查找候补构造器</a:t>
            </a:r>
            <a:r>
              <a:rPr lang="en-US" altLang="zh-CN" sz="1400" dirty="0"/>
              <a:t>-&gt;</a:t>
            </a:r>
            <a:r>
              <a:rPr lang="zh-CN" altLang="en-US" sz="1400" dirty="0"/>
              <a:t>否则使用默认构造器</a:t>
            </a:r>
            <a:endParaRPr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CED8F2-AF88-4C0F-BD80-2235C379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04" y="2222287"/>
            <a:ext cx="9467850" cy="3609975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E8D2798-753C-4D2F-805C-CBAA1EBB2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204" y="5916113"/>
            <a:ext cx="10123532" cy="64633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E3E3E"/>
                </a:solidFill>
                <a:effectLst/>
                <a:ea typeface="Helvetica Neue"/>
              </a:rPr>
              <a:t>会调用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F82375"/>
                </a:solidFill>
                <a:effectLst/>
                <a:latin typeface="Arial Unicode MS"/>
              </a:rPr>
              <a:t>SmartInstantiationAwareBeanPostProcessor接口的determineCandidateConstructors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E3E3E"/>
                </a:solidFill>
                <a:effectLst/>
                <a:ea typeface="Helvetica Neue"/>
              </a:rPr>
              <a:t>方法，这个方法会返回候选的构造器列表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E3E3E"/>
                </a:solidFill>
                <a:effectLst/>
                <a:ea typeface="Helvetica Neue"/>
              </a:rPr>
              <a:t>，</a:t>
            </a:r>
            <a:r>
              <a:rPr lang="en-US" altLang="zh-CN" sz="1400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org</a:t>
            </a:r>
            <a:r>
              <a:rPr lang="en-US" altLang="zh-CN" sz="1400" b="0" i="0" dirty="0"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.springframework.beans.factory.annotation.AutowiredAnnotationBeanPostProcessor</a:t>
            </a:r>
            <a:r>
              <a:rPr lang="zh-CN" altLang="en-US" sz="1400" b="0" i="0" dirty="0"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，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可以将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@Autowired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标注的方法作为候选构造器返回，那么同时这也可以作为扩展点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5956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49891ED6-D14E-43EC-80D0-57C24FFCEFD7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5.BeanDefinition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后置处理阶段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D4AF43-9D6F-416E-8318-6DA53DBEA76B}"/>
              </a:ext>
            </a:extLst>
          </p:cNvPr>
          <p:cNvSpPr txBox="1"/>
          <p:nvPr/>
        </p:nvSpPr>
        <p:spPr>
          <a:xfrm>
            <a:off x="1199456" y="1225215"/>
            <a:ext cx="107708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核心方法：</a:t>
            </a:r>
            <a:r>
              <a:rPr lang="en-US" altLang="zh-CN" sz="1400" dirty="0" err="1"/>
              <a:t>applyMergedBeanDefinitionPostProcessors</a:t>
            </a:r>
            <a:r>
              <a:rPr lang="zh-CN" altLang="en-US" sz="1400" dirty="0"/>
              <a:t>，调用</a:t>
            </a:r>
            <a:r>
              <a:rPr lang="en-US" altLang="zh-CN" sz="1400" dirty="0" err="1"/>
              <a:t>MergedBeanDefinitionPostProcessor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postProcessMergedBeanDefinition</a:t>
            </a:r>
            <a:endParaRPr lang="en-US" altLang="zh-CN" sz="1400" dirty="0"/>
          </a:p>
          <a:p>
            <a:r>
              <a:rPr lang="zh-CN" altLang="en-US" sz="1400" dirty="0"/>
              <a:t>方法，</a:t>
            </a:r>
            <a:r>
              <a:rPr lang="en-US" altLang="zh-CN" sz="1400" dirty="0"/>
              <a:t>spring</a:t>
            </a:r>
            <a:r>
              <a:rPr lang="zh-CN" altLang="en-US" sz="1400" dirty="0"/>
              <a:t>会轮询</a:t>
            </a:r>
            <a:r>
              <a:rPr lang="en-US" altLang="zh-CN" sz="1400" dirty="0" err="1"/>
              <a:t>BeanPostProcessor</a:t>
            </a:r>
            <a:r>
              <a:rPr lang="zh-CN" altLang="en-US" sz="1400" dirty="0"/>
              <a:t>，依次调用</a:t>
            </a:r>
            <a:r>
              <a:rPr lang="en-US" altLang="zh-CN" sz="1400" dirty="0"/>
              <a:t>MergedBeanDefinitionPostProcessor#postProcessMergedBeanDefinition</a:t>
            </a:r>
          </a:p>
          <a:p>
            <a:endParaRPr lang="en-US" altLang="zh-CN" sz="1400" dirty="0"/>
          </a:p>
          <a:p>
            <a:r>
              <a:rPr lang="zh-CN" altLang="en-US" sz="1400" dirty="0"/>
              <a:t>第一个参数为</a:t>
            </a:r>
            <a:r>
              <a:rPr lang="en-US" altLang="zh-CN" sz="1400" dirty="0" err="1"/>
              <a:t>beanDefinition</a:t>
            </a:r>
            <a:r>
              <a:rPr lang="zh-CN" altLang="en-US" sz="1400" dirty="0"/>
              <a:t>，表示合并之后的</a:t>
            </a:r>
            <a:r>
              <a:rPr lang="en-US" altLang="zh-CN" sz="1400" dirty="0" err="1"/>
              <a:t>RootBeanDefinition</a:t>
            </a:r>
            <a:r>
              <a:rPr lang="zh-CN" altLang="en-US" sz="1400" dirty="0"/>
              <a:t>，我们可以在这个方法内部对合并之后的</a:t>
            </a:r>
            <a:r>
              <a:rPr lang="en-US" altLang="zh-CN" sz="1400" dirty="0" err="1"/>
              <a:t>BeanDefinition</a:t>
            </a:r>
            <a:r>
              <a:rPr lang="zh-CN" altLang="en-US" sz="1400" dirty="0"/>
              <a:t>进行再次处理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FAA5F-EE38-41F5-8495-35EE5BA2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571750"/>
            <a:ext cx="8886825" cy="1714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60293B-94C1-4DBF-A55A-3C79A73BD779}"/>
              </a:ext>
            </a:extLst>
          </p:cNvPr>
          <p:cNvSpPr txBox="1"/>
          <p:nvPr/>
        </p:nvSpPr>
        <p:spPr>
          <a:xfrm>
            <a:off x="1105754" y="4463234"/>
            <a:ext cx="103268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sz="1400" b="1" dirty="0" err="1"/>
              <a:t>MergedBeanDefinitionPostProcessor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个重要实现类：</a:t>
            </a:r>
            <a:endParaRPr lang="en-US" altLang="zh-CN" sz="1400" b="1" dirty="0"/>
          </a:p>
          <a:p>
            <a:endParaRPr lang="en-US" altLang="zh-CN" b="1" dirty="0"/>
          </a:p>
          <a:p>
            <a:r>
              <a:rPr lang="en-US" altLang="zh-CN" dirty="0"/>
              <a:t>org.springframework.beans.factory.annotation.AutowiredAnnotationBeanPostProcessor</a:t>
            </a:r>
            <a:br>
              <a:rPr lang="en-US" altLang="zh-CN" dirty="0"/>
            </a:br>
            <a:r>
              <a:rPr lang="zh-CN" altLang="en-US" dirty="0"/>
              <a:t>在 </a:t>
            </a:r>
            <a:r>
              <a:rPr lang="en-US" altLang="zh-CN" dirty="0" err="1"/>
              <a:t>postProcessMergedBeanDefinition</a:t>
            </a:r>
            <a:r>
              <a:rPr lang="en-US" altLang="zh-CN" dirty="0"/>
              <a:t> </a:t>
            </a:r>
            <a:r>
              <a:rPr lang="zh-CN" altLang="en-US" dirty="0"/>
              <a:t>方法中对 </a:t>
            </a:r>
            <a:r>
              <a:rPr lang="en-US" altLang="zh-CN" dirty="0"/>
              <a:t>@Autowired</a:t>
            </a:r>
            <a:r>
              <a:rPr lang="zh-CN" altLang="en-US" dirty="0"/>
              <a:t>、</a:t>
            </a:r>
            <a:r>
              <a:rPr lang="en-US" altLang="zh-CN" dirty="0"/>
              <a:t>@Value </a:t>
            </a:r>
            <a:r>
              <a:rPr lang="zh-CN" altLang="en-US" dirty="0"/>
              <a:t>标注的方法、字段进行缓存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org.springframework.context.annotation.CommonAnnotationBeanPostProcessor</a:t>
            </a:r>
            <a:br>
              <a:rPr lang="en-US" altLang="zh-CN" dirty="0"/>
            </a:br>
            <a:r>
              <a:rPr lang="zh-CN" altLang="en-US" dirty="0"/>
              <a:t>在 </a:t>
            </a:r>
            <a:r>
              <a:rPr lang="en-US" altLang="zh-CN" dirty="0" err="1"/>
              <a:t>postProcessMergedBeanDefinition</a:t>
            </a:r>
            <a:r>
              <a:rPr lang="en-US" altLang="zh-CN" dirty="0"/>
              <a:t> </a:t>
            </a:r>
            <a:r>
              <a:rPr lang="zh-CN" altLang="en-US" dirty="0"/>
              <a:t>方法中对 </a:t>
            </a:r>
            <a:r>
              <a:rPr lang="en-US" altLang="zh-CN" dirty="0"/>
              <a:t>@Resource </a:t>
            </a:r>
            <a:r>
              <a:rPr lang="zh-CN" altLang="en-US" dirty="0"/>
              <a:t>标注的字段、</a:t>
            </a:r>
            <a:r>
              <a:rPr lang="en-US" altLang="zh-CN" dirty="0"/>
              <a:t>@Resource </a:t>
            </a:r>
            <a:r>
              <a:rPr lang="zh-CN" altLang="en-US" dirty="0"/>
              <a:t>标注的方法、 </a:t>
            </a:r>
            <a:r>
              <a:rPr lang="en-US" altLang="zh-CN" dirty="0"/>
              <a:t>@PostConstruct </a:t>
            </a:r>
            <a:r>
              <a:rPr lang="zh-CN" altLang="en-US" dirty="0"/>
              <a:t>标注的字段、</a:t>
            </a:r>
            <a:endParaRPr lang="en-US" altLang="zh-CN" dirty="0"/>
          </a:p>
          <a:p>
            <a:r>
              <a:rPr lang="zh-CN" altLang="en-US" dirty="0"/>
              <a:t> </a:t>
            </a:r>
            <a:r>
              <a:rPr lang="en-US" altLang="zh-CN" dirty="0"/>
              <a:t>@PreDestroy</a:t>
            </a:r>
            <a:r>
              <a:rPr lang="zh-CN" altLang="en-US" dirty="0"/>
              <a:t>标注的方法进行缓存</a:t>
            </a:r>
          </a:p>
        </p:txBody>
      </p:sp>
    </p:spTree>
    <p:extLst>
      <p:ext uri="{BB962C8B-B14F-4D97-AF65-F5344CB8AC3E}">
        <p14:creationId xmlns:p14="http://schemas.microsoft.com/office/powerpoint/2010/main" val="3718054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7699C329-99F4-466D-906C-28AE7EF78486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6.Bean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属性填充阶段 </a:t>
            </a:r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– 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实例化后阶段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FD51A4-8603-49D7-A8C8-EADD0AE846B0}"/>
              </a:ext>
            </a:extLst>
          </p:cNvPr>
          <p:cNvSpPr txBox="1"/>
          <p:nvPr/>
        </p:nvSpPr>
        <p:spPr>
          <a:xfrm>
            <a:off x="1019436" y="946798"/>
            <a:ext cx="10153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此时得到的</a:t>
            </a:r>
            <a:r>
              <a:rPr lang="en-US" altLang="zh-CN" sz="1400" dirty="0"/>
              <a:t>bean</a:t>
            </a:r>
            <a:r>
              <a:rPr lang="zh-CN" altLang="en-US" sz="1400" dirty="0"/>
              <a:t>为半成品，也就是只进行了实例化，为了解决循环依赖的问题，</a:t>
            </a:r>
            <a:r>
              <a:rPr lang="en-US" altLang="zh-CN" sz="1400" dirty="0"/>
              <a:t>Spring</a:t>
            </a:r>
            <a:r>
              <a:rPr lang="zh-CN" altLang="en-US" sz="1400" dirty="0"/>
              <a:t>会将其暴漏到</a:t>
            </a:r>
            <a:r>
              <a:rPr lang="en-US" altLang="zh-CN" sz="1400" dirty="0" err="1"/>
              <a:t>singletonFactories</a:t>
            </a:r>
            <a:r>
              <a:rPr lang="zh-CN" altLang="en-US" sz="1400" dirty="0"/>
              <a:t>（循环依赖不是重点，跳过）。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之后会调用</a:t>
            </a:r>
            <a:r>
              <a:rPr lang="en-US" altLang="zh-CN" sz="1400" dirty="0" err="1"/>
              <a:t>InstantiationAwareBeanPostProcessor</a:t>
            </a:r>
            <a:r>
              <a:rPr lang="zh-CN" altLang="en-US" sz="1400" dirty="0"/>
              <a:t>接口</a:t>
            </a:r>
            <a:r>
              <a:rPr lang="en-US" altLang="zh-CN" sz="1400" dirty="0" err="1"/>
              <a:t>postProcessAfterInstantiation</a:t>
            </a:r>
            <a:r>
              <a:rPr lang="zh-CN" altLang="en-US" sz="1400" dirty="0"/>
              <a:t>这个方法，调用逻辑如下：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2325A-3297-48DD-9480-A1D0A3F7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25956"/>
            <a:ext cx="7105650" cy="1876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DE38AF-0B18-4CAD-A2D9-3FA538D0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578720"/>
            <a:ext cx="7256859" cy="2673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DBAE5E-05EC-4166-A1C6-948A190EBF54}"/>
              </a:ext>
            </a:extLst>
          </p:cNvPr>
          <p:cNvSpPr txBox="1"/>
          <p:nvPr/>
        </p:nvSpPr>
        <p:spPr>
          <a:xfrm>
            <a:off x="1019436" y="6267029"/>
            <a:ext cx="1049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在</a:t>
            </a:r>
            <a:r>
              <a:rPr lang="en-US" altLang="zh-CN" sz="1400" dirty="0"/>
              <a:t>Spring</a:t>
            </a:r>
            <a:r>
              <a:rPr lang="zh-CN" altLang="en-US" sz="1400" dirty="0"/>
              <a:t>装配之前，给开发者预留的最后的字段注入时机，或者</a:t>
            </a:r>
            <a:r>
              <a:rPr lang="en-US" altLang="zh-CN" sz="1400" dirty="0"/>
              <a:t>bean</a:t>
            </a:r>
            <a:r>
              <a:rPr lang="zh-CN" altLang="en-US" sz="1400" dirty="0"/>
              <a:t>状态更改，</a:t>
            </a:r>
            <a:r>
              <a:rPr lang="en-US" altLang="zh-CN" sz="1400" dirty="0" err="1"/>
              <a:t>postProcessAfterInstantiation</a:t>
            </a:r>
            <a:r>
              <a:rPr lang="zh-CN" altLang="en-US" sz="1400" dirty="0"/>
              <a:t>方法返回</a:t>
            </a:r>
            <a:r>
              <a:rPr lang="en-US" altLang="zh-CN" sz="1400" dirty="0"/>
              <a:t>false</a:t>
            </a:r>
            <a:r>
              <a:rPr lang="zh-CN" altLang="en-US" sz="1400" dirty="0"/>
              <a:t>的时候，</a:t>
            </a:r>
            <a:endParaRPr lang="en-US" altLang="zh-CN" sz="1400" dirty="0"/>
          </a:p>
          <a:p>
            <a:r>
              <a:rPr lang="zh-CN" altLang="en-US" sz="1400" dirty="0"/>
              <a:t>后续的</a:t>
            </a:r>
            <a:r>
              <a:rPr lang="en-US" altLang="zh-CN" sz="1400" dirty="0"/>
              <a:t>Bean</a:t>
            </a:r>
            <a:r>
              <a:rPr lang="zh-CN" altLang="en-US" sz="1400" dirty="0"/>
              <a:t>属性赋值前处理、</a:t>
            </a:r>
            <a:r>
              <a:rPr lang="en-US" altLang="zh-CN" sz="1400" dirty="0"/>
              <a:t>Bean</a:t>
            </a:r>
            <a:r>
              <a:rPr lang="zh-CN" altLang="en-US" sz="1400" dirty="0"/>
              <a:t>属性赋值都会被跳过了。</a:t>
            </a:r>
          </a:p>
        </p:txBody>
      </p:sp>
    </p:spTree>
    <p:extLst>
      <p:ext uri="{BB962C8B-B14F-4D97-AF65-F5344CB8AC3E}">
        <p14:creationId xmlns:p14="http://schemas.microsoft.com/office/powerpoint/2010/main" val="673436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9B4EC464-4B1F-445F-8C51-B6A4AB4845D9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6.Bean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属性填充阶段 </a:t>
            </a:r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– </a:t>
            </a:r>
            <a:r>
              <a:rPr lang="zh-CN" altLang="en-US" sz="2400" b="1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属性赋值前阶段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11AC50-A96D-4E26-9FCE-5270B04AF296}"/>
              </a:ext>
            </a:extLst>
          </p:cNvPr>
          <p:cNvSpPr txBox="1"/>
          <p:nvPr/>
        </p:nvSpPr>
        <p:spPr>
          <a:xfrm>
            <a:off x="1127448" y="9342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核心源码：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73F01D-1EA1-4398-AB3E-52D69B6F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51" y="982518"/>
            <a:ext cx="8003098" cy="3127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141C3F-649F-4685-A4D6-FF2CD7421233}"/>
              </a:ext>
            </a:extLst>
          </p:cNvPr>
          <p:cNvSpPr txBox="1"/>
          <p:nvPr/>
        </p:nvSpPr>
        <p:spPr>
          <a:xfrm>
            <a:off x="1271464" y="4157977"/>
            <a:ext cx="936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从上面可以看出，如果</a:t>
            </a:r>
            <a:r>
              <a:rPr lang="en-US" altLang="zh-CN" sz="1400" dirty="0" err="1"/>
              <a:t>InstantiationAwareBeanPostProcessor</a:t>
            </a:r>
            <a:r>
              <a:rPr lang="zh-CN" altLang="en-US" sz="1400" dirty="0"/>
              <a:t>中的</a:t>
            </a:r>
            <a:r>
              <a:rPr lang="en-US" altLang="zh-CN" sz="1400" dirty="0" err="1"/>
              <a:t>postProcessProperties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postProcessPropertyValues</a:t>
            </a:r>
            <a:r>
              <a:rPr lang="zh-CN" altLang="en-US" sz="1400" dirty="0"/>
              <a:t>都返回空的时候，表示这个</a:t>
            </a:r>
            <a:r>
              <a:rPr lang="en-US" altLang="zh-CN" sz="1400" dirty="0"/>
              <a:t>bean</a:t>
            </a:r>
            <a:r>
              <a:rPr lang="zh-CN" altLang="en-US" sz="1400" dirty="0"/>
              <a:t>不需要设置属性，直接返回了，直接进入下一个阶段。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6BCE52-7701-4595-BE5A-03EA9C88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4664955"/>
            <a:ext cx="7655756" cy="12297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ED1F6F-4DD2-4E91-8284-C62CBEDF842F}"/>
              </a:ext>
            </a:extLst>
          </p:cNvPr>
          <p:cNvSpPr txBox="1"/>
          <p:nvPr/>
        </p:nvSpPr>
        <p:spPr>
          <a:xfrm>
            <a:off x="1271464" y="5923719"/>
            <a:ext cx="9905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PropertyValues</a:t>
            </a:r>
            <a:r>
              <a:rPr lang="zh-CN" altLang="en-US" sz="1400" dirty="0"/>
              <a:t>中保存了</a:t>
            </a:r>
            <a:r>
              <a:rPr lang="en-US" altLang="zh-CN" sz="1400" dirty="0"/>
              <a:t>bean</a:t>
            </a:r>
            <a:r>
              <a:rPr lang="zh-CN" altLang="en-US" sz="1400" dirty="0"/>
              <a:t>实例对象中所有属性值的设置，所以我们可以在这个这个方法中对</a:t>
            </a:r>
            <a:r>
              <a:rPr lang="en-US" altLang="zh-CN" sz="1400" dirty="0" err="1"/>
              <a:t>PropertyValues</a:t>
            </a:r>
            <a:r>
              <a:rPr lang="zh-CN" altLang="en-US" sz="1400" dirty="0"/>
              <a:t>值进行修改。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505748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9D2F262B-C048-470F-9254-7C962A0F3E76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6.Bean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属性填充阶段 </a:t>
            </a:r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– </a:t>
            </a:r>
            <a:r>
              <a:rPr lang="zh-CN" altLang="en-US" sz="2400" b="1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属性赋值前阶段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F4D3EE-26D9-462A-B7BF-599101D445E4}"/>
              </a:ext>
            </a:extLst>
          </p:cNvPr>
          <p:cNvSpPr txBox="1"/>
          <p:nvPr/>
        </p:nvSpPr>
        <p:spPr>
          <a:xfrm>
            <a:off x="1127448" y="1124744"/>
            <a:ext cx="4548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Spring</a:t>
            </a:r>
            <a:r>
              <a:rPr lang="zh-CN" altLang="en-US" sz="1400" dirty="0"/>
              <a:t>默认提供了</a:t>
            </a:r>
            <a:r>
              <a:rPr lang="en-US" altLang="zh-CN" sz="1400" dirty="0"/>
              <a:t>2</a:t>
            </a:r>
            <a:r>
              <a:rPr lang="zh-CN" altLang="en-US" sz="1400" dirty="0"/>
              <a:t>个实现类来完成</a:t>
            </a:r>
            <a:r>
              <a:rPr lang="zh-CN" altLang="en-US" sz="1400" b="1" dirty="0">
                <a:latin typeface="Helvetica Neue"/>
              </a:rPr>
              <a:t>对应标注的属性注入</a:t>
            </a:r>
            <a:endParaRPr lang="en-US" altLang="zh-CN" sz="1400" b="1" i="0" dirty="0">
              <a:effectLst/>
              <a:latin typeface="Helvetica Neue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638EA0-22C2-42DB-B60C-858D5E3B3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98414"/>
              </p:ext>
            </p:extLst>
          </p:nvPr>
        </p:nvGraphicFramePr>
        <p:xfrm>
          <a:off x="1267670" y="1556792"/>
          <a:ext cx="8788770" cy="152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385">
                  <a:extLst>
                    <a:ext uri="{9D8B030D-6E8A-4147-A177-3AD203B41FA5}">
                      <a16:colId xmlns:a16="http://schemas.microsoft.com/office/drawing/2014/main" val="1219376775"/>
                    </a:ext>
                  </a:extLst>
                </a:gridCol>
                <a:gridCol w="4394385">
                  <a:extLst>
                    <a:ext uri="{9D8B030D-6E8A-4147-A177-3AD203B41FA5}">
                      <a16:colId xmlns:a16="http://schemas.microsoft.com/office/drawing/2014/main" val="2853489624"/>
                    </a:ext>
                  </a:extLst>
                </a:gridCol>
              </a:tblGrid>
              <a:tr h="365675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InstantiationAwareBeanPostProcessor</a:t>
                      </a:r>
                      <a:r>
                        <a:rPr lang="zh-CN" altLang="en-US" sz="1400" dirty="0"/>
                        <a:t>实现类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有效注解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91267"/>
                  </a:ext>
                </a:extLst>
              </a:tr>
              <a:tr h="426328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AutowiredAnnotationBeanPostProcessor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@Autowired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@Value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45747"/>
                  </a:ext>
                </a:extLst>
              </a:tr>
              <a:tr h="365675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CommonAnnotationBeanPostProcessor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@Resource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730892"/>
                  </a:ext>
                </a:extLst>
              </a:tr>
              <a:tr h="36567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自定义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自定义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3384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40AC317-D29E-439D-AB68-EE58CB0AA482}"/>
              </a:ext>
            </a:extLst>
          </p:cNvPr>
          <p:cNvSpPr txBox="1"/>
          <p:nvPr/>
        </p:nvSpPr>
        <p:spPr>
          <a:xfrm>
            <a:off x="1252366" y="3254636"/>
            <a:ext cx="96872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InstantiationAwareBeanPostProcessor</a:t>
            </a:r>
            <a:r>
              <a:rPr lang="zh-CN" altLang="en-US" sz="1400" dirty="0"/>
              <a:t>功能很强大，干预了实例化，属性填充阶段，如果你想干预</a:t>
            </a:r>
            <a:r>
              <a:rPr lang="en-US" altLang="zh-CN" sz="1400" dirty="0"/>
              <a:t>Spring</a:t>
            </a:r>
            <a:r>
              <a:rPr lang="zh-CN" altLang="en-US" sz="1400" dirty="0"/>
              <a:t>的生命周期，那么</a:t>
            </a:r>
            <a:endParaRPr lang="en-US" altLang="zh-CN" sz="1400" dirty="0"/>
          </a:p>
          <a:p>
            <a:r>
              <a:rPr lang="zh-CN" altLang="en-US" sz="1400" dirty="0"/>
              <a:t>这块是必须要掌握的模块！</a:t>
            </a:r>
            <a:endParaRPr lang="en-US" altLang="zh-CN" sz="1400" dirty="0"/>
          </a:p>
          <a:p>
            <a:endParaRPr lang="en-US" altLang="zh-CN" sz="1400" dirty="0"/>
          </a:p>
          <a:p>
            <a:pPr algn="l"/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通常用于禁止特定目标</a:t>
            </a:r>
            <a:r>
              <a:rPr lang="en-US" altLang="zh-CN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bean</a:t>
            </a:r>
            <a:r>
              <a:rPr lang="zh-CN" altLang="en-US" sz="1400" b="1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的默认实例化，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endParaRPr lang="zh-CN" altLang="en-US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例如使用特定的</a:t>
            </a:r>
            <a:r>
              <a:rPr lang="en-US" altLang="zh-CN" sz="1400" b="0" i="0" dirty="0" err="1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TargetSources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创建代理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池目标，惰性初始化目标等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，或实现额外的注入策略，如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field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注入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1952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DA418843-033E-4244-BD11-66AAB7FC408D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6.Bean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属性填充阶段 </a:t>
            </a:r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– </a:t>
            </a:r>
            <a:r>
              <a:rPr lang="zh-CN" altLang="en-US" sz="2400" b="1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属性赋值阶段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AB8C8E-9196-4634-804A-7803C33DCD6E}"/>
              </a:ext>
            </a:extLst>
          </p:cNvPr>
          <p:cNvSpPr txBox="1"/>
          <p:nvPr/>
        </p:nvSpPr>
        <p:spPr>
          <a:xfrm>
            <a:off x="1199456" y="1052736"/>
            <a:ext cx="923259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核心方法为：</a:t>
            </a:r>
            <a:r>
              <a:rPr lang="en-US" altLang="zh-CN" sz="1400" dirty="0" err="1"/>
              <a:t>applyPropertyValues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循环处理</a:t>
            </a:r>
            <a:r>
              <a:rPr lang="en-US" altLang="zh-CN" sz="1400" dirty="0" err="1"/>
              <a:t>PropertyValues</a:t>
            </a:r>
            <a:r>
              <a:rPr lang="zh-CN" altLang="en-US" sz="1400" dirty="0"/>
              <a:t>中的属性值信息，通过反射调用</a:t>
            </a:r>
            <a:r>
              <a:rPr lang="en-US" altLang="zh-CN" sz="1400" dirty="0"/>
              <a:t>set</a:t>
            </a:r>
            <a:r>
              <a:rPr lang="zh-CN" altLang="en-US" sz="1400" dirty="0"/>
              <a:t>方法将属性的值设置到</a:t>
            </a:r>
            <a:r>
              <a:rPr lang="en-US" altLang="zh-CN" sz="1400" dirty="0"/>
              <a:t>bean</a:t>
            </a:r>
            <a:r>
              <a:rPr lang="zh-CN" altLang="en-US" sz="1400" dirty="0"/>
              <a:t>实例中。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此时的</a:t>
            </a:r>
            <a:r>
              <a:rPr lang="en-US" altLang="zh-CN" sz="1400" dirty="0" err="1"/>
              <a:t>PropertyValues</a:t>
            </a:r>
            <a:r>
              <a:rPr lang="zh-CN" altLang="en-US" sz="1400" dirty="0"/>
              <a:t>的值是最终要注入的属性值，不应该被修改，</a:t>
            </a:r>
            <a:r>
              <a:rPr lang="en-US" altLang="zh-CN" sz="1400" dirty="0"/>
              <a:t>Spring</a:t>
            </a:r>
            <a:r>
              <a:rPr lang="zh-CN" altLang="en-US" sz="1400" dirty="0"/>
              <a:t>采用</a:t>
            </a:r>
            <a:r>
              <a:rPr lang="en-US" altLang="zh-CN" sz="1400" dirty="0" err="1"/>
              <a:t>deepcoy</a:t>
            </a:r>
            <a:r>
              <a:rPr lang="zh-CN" altLang="en-US" sz="1400" dirty="0"/>
              <a:t>的方式进行属性填充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PropertyValues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中的值是通过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bean xml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中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property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元素配置的，或者调用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MutablePropertyValues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中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add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方法设置的值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08DCFB-D32F-495F-80E3-1A0C0225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53174"/>
            <a:ext cx="5426035" cy="41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0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D3F7EF50-761B-42FD-B454-AE4F063FC29B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7.Bean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初始化阶段 </a:t>
            </a:r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– </a:t>
            </a:r>
            <a:r>
              <a:rPr lang="en-US" altLang="zh-CN" sz="2400" b="1" i="0" dirty="0" err="1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BeanAware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接口回调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33DBB6-C78A-4EA8-AF11-EE00589F6A87}"/>
              </a:ext>
            </a:extLst>
          </p:cNvPr>
          <p:cNvSpPr txBox="1"/>
          <p:nvPr/>
        </p:nvSpPr>
        <p:spPr>
          <a:xfrm>
            <a:off x="1271464" y="1088169"/>
            <a:ext cx="972108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初始化给定的</a:t>
            </a:r>
            <a:r>
              <a:rPr lang="en-US" altLang="zh-CN" sz="1400" dirty="0"/>
              <a:t>bean</a:t>
            </a:r>
            <a:r>
              <a:rPr lang="zh-CN" altLang="en-US" sz="1400" dirty="0"/>
              <a:t>实例，将工厂回调以及初始化方法和</a:t>
            </a:r>
            <a:r>
              <a:rPr lang="en-US" altLang="zh-CN" sz="1400" dirty="0"/>
              <a:t>bean</a:t>
            </a:r>
            <a:r>
              <a:rPr lang="zh-CN" altLang="en-US" sz="1400" dirty="0"/>
              <a:t>后处理器生效</a:t>
            </a:r>
            <a:endParaRPr lang="en-US" altLang="zh-CN" sz="1400" dirty="0"/>
          </a:p>
          <a:p>
            <a:r>
              <a:rPr lang="zh-CN" altLang="en-US" sz="1400" dirty="0"/>
              <a:t>分为</a:t>
            </a:r>
            <a:r>
              <a:rPr lang="en-US" altLang="zh-CN" sz="1400" dirty="0"/>
              <a:t>5</a:t>
            </a:r>
            <a:r>
              <a:rPr lang="zh-CN" altLang="en-US" sz="1400" dirty="0"/>
              <a:t>个小阶段</a:t>
            </a:r>
            <a:endParaRPr lang="en-US" altLang="zh-CN" sz="1400" dirty="0"/>
          </a:p>
          <a:p>
            <a:r>
              <a:rPr lang="en-US" altLang="zh-CN" sz="1400" b="1" dirty="0"/>
              <a:t>Bean Aware</a:t>
            </a:r>
            <a:r>
              <a:rPr lang="zh-CN" altLang="en-US" sz="1400" b="1" dirty="0"/>
              <a:t>接口回调</a:t>
            </a: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pPr marL="342900" indent="-342900">
              <a:buAutoNum type="arabicPeriod"/>
            </a:pP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dirty="0"/>
              <a:t>如果定义的</a:t>
            </a:r>
            <a:r>
              <a:rPr lang="en-US" altLang="zh-CN" sz="1400" dirty="0"/>
              <a:t>bean</a:t>
            </a:r>
            <a:r>
              <a:rPr lang="zh-CN" altLang="en-US" sz="1400" dirty="0"/>
              <a:t>实现了</a:t>
            </a:r>
            <a:r>
              <a:rPr lang="en-US" altLang="zh-CN" sz="1400" dirty="0" err="1"/>
              <a:t>beanAware</a:t>
            </a:r>
            <a:r>
              <a:rPr lang="zh-CN" altLang="en-US" sz="1400" dirty="0"/>
              <a:t>相关接口，那么会一次按</a:t>
            </a:r>
            <a:r>
              <a:rPr lang="en-US" altLang="zh-CN" sz="1400" dirty="0" err="1"/>
              <a:t>BeanNameAware,BeanClassLoaderAware,BeanFactoryAware</a:t>
            </a:r>
            <a:r>
              <a:rPr lang="zh-CN" altLang="en-US" sz="1400" dirty="0"/>
              <a:t>依次回调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716E24-08C4-43FE-8464-2B6F1144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889812"/>
            <a:ext cx="7286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2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81477531-AA9E-4EC0-984A-700DFA09E5F0}"/>
              </a:ext>
            </a:extLst>
          </p:cNvPr>
          <p:cNvSpPr txBox="1"/>
          <p:nvPr/>
        </p:nvSpPr>
        <p:spPr>
          <a:xfrm>
            <a:off x="1392572" y="411061"/>
            <a:ext cx="8003098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7.Bean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初始化阶段 </a:t>
            </a:r>
            <a:r>
              <a:rPr lang="en-US" altLang="zh-CN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– bean</a:t>
            </a:r>
            <a:r>
              <a:rPr lang="zh-CN" altLang="en-US" sz="2400" b="1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初始化</a:t>
            </a:r>
            <a:r>
              <a:rPr lang="zh-CN" altLang="en-US" sz="2400" b="1" i="0" dirty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  <a:sym typeface="宋体" panose="02010600030101010101" pitchFamily="2" charset="-122"/>
              </a:rPr>
              <a:t>前阶段</a:t>
            </a:r>
            <a:endParaRPr lang="zh-CN" altLang="en-US" sz="2400" b="1" i="0" dirty="0">
              <a:effectLst/>
              <a:latin typeface="Helvetica Neue"/>
            </a:endParaRPr>
          </a:p>
          <a:p>
            <a:pPr>
              <a:buFont typeface="Arial" panose="020B0604020202090204" pitchFamily="34" charset="0"/>
              <a:buNone/>
            </a:pPr>
            <a:endParaRPr lang="zh-CN" altLang="en-US" sz="2400" dirty="0">
              <a:solidFill>
                <a:srgbClr val="3D3D3D"/>
              </a:solidFill>
              <a:latin typeface="微软雅黑" panose="020B0703020204020201" charset="-122"/>
              <a:ea typeface="微软雅黑" panose="020B0703020204020201" charset="-122"/>
              <a:cs typeface="微软雅黑" panose="020B0703020204020201" charset="-122"/>
              <a:sym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A154F-DCD4-4881-8334-43038C13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052736"/>
            <a:ext cx="7496175" cy="2876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59F5A7-B4E8-46C4-8D00-18A98460CE07}"/>
              </a:ext>
            </a:extLst>
          </p:cNvPr>
          <p:cNvSpPr txBox="1"/>
          <p:nvPr/>
        </p:nvSpPr>
        <p:spPr>
          <a:xfrm>
            <a:off x="1055440" y="3962864"/>
            <a:ext cx="107291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会调用</a:t>
            </a:r>
            <a:r>
              <a:rPr lang="en-US" altLang="zh-CN" sz="1400" dirty="0" err="1"/>
              <a:t>BeanPostProcessor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postProcessBeforeInitialization</a:t>
            </a:r>
            <a:r>
              <a:rPr lang="zh-CN" altLang="en-US" sz="1400" dirty="0"/>
              <a:t>方法，若返回</a:t>
            </a:r>
            <a:r>
              <a:rPr lang="en-US" altLang="zh-CN" sz="1400" dirty="0"/>
              <a:t>null</a:t>
            </a:r>
            <a:r>
              <a:rPr lang="zh-CN" altLang="en-US" sz="1400" dirty="0"/>
              <a:t>，当前方法将结束。</a:t>
            </a:r>
          </a:p>
          <a:p>
            <a:r>
              <a:rPr lang="zh-CN" altLang="en-US" sz="1400" dirty="0"/>
              <a:t>通常称</a:t>
            </a:r>
            <a:r>
              <a:rPr lang="en-US" altLang="zh-CN" sz="1400" dirty="0" err="1"/>
              <a:t>postProcessBeforeInitialization</a:t>
            </a:r>
            <a:r>
              <a:rPr lang="zh-CN" altLang="en-US" sz="1400" dirty="0"/>
              <a:t>这个方法为：</a:t>
            </a:r>
            <a:r>
              <a:rPr lang="en-US" altLang="zh-CN" sz="1400" dirty="0"/>
              <a:t>bean</a:t>
            </a:r>
            <a:r>
              <a:rPr lang="zh-CN" altLang="en-US" sz="1400" dirty="0"/>
              <a:t>初始化前操作。</a:t>
            </a:r>
          </a:p>
          <a:p>
            <a:r>
              <a:rPr lang="zh-CN" altLang="en-US" sz="1400" dirty="0"/>
              <a:t>这个接口有</a:t>
            </a:r>
            <a:r>
              <a:rPr lang="en-US" altLang="zh-CN" sz="1400" dirty="0"/>
              <a:t>2</a:t>
            </a:r>
            <a:r>
              <a:rPr lang="zh-CN" altLang="en-US" sz="1400" dirty="0"/>
              <a:t>个实现类，比较重要：  </a:t>
            </a:r>
            <a:r>
              <a:rPr lang="en-US" altLang="zh-CN" sz="1400" b="1" dirty="0"/>
              <a:t>org.springframework.context.support.ApplicationContextAwareProcessor</a:t>
            </a:r>
          </a:p>
          <a:p>
            <a:r>
              <a:rPr lang="en-US" altLang="zh-CN" sz="1400" b="1" dirty="0"/>
              <a:t>org.springframework.context.annotation.CommonAnnotationBeanPostProcessor</a:t>
            </a:r>
          </a:p>
          <a:p>
            <a:endParaRPr lang="en-US" altLang="zh-CN" sz="1400" b="1" dirty="0"/>
          </a:p>
          <a:p>
            <a:pPr marL="342900" indent="-342900">
              <a:buAutoNum type="arabicPeriod"/>
            </a:pPr>
            <a:r>
              <a:rPr lang="en-US" altLang="zh-CN" sz="1400" b="1" dirty="0" err="1"/>
              <a:t>ApplicationContextAwareProcessor</a:t>
            </a:r>
            <a:endParaRPr lang="en-US" altLang="zh-CN" sz="1400" b="1" dirty="0"/>
          </a:p>
          <a:p>
            <a:r>
              <a:rPr lang="zh-CN" altLang="en-US" sz="1400" b="1" dirty="0"/>
              <a:t>在</a:t>
            </a:r>
            <a:r>
              <a:rPr lang="en-US" altLang="zh-CN" sz="1400" b="1" dirty="0" err="1"/>
              <a:t>postProcessBeforeInitialization</a:t>
            </a:r>
            <a:r>
              <a:rPr lang="zh-CN" altLang="en-US" sz="1400" b="1" dirty="0"/>
              <a:t>方法调用时，会将实现的</a:t>
            </a:r>
            <a:r>
              <a:rPr lang="en-US" altLang="zh-CN" sz="1400" b="1" dirty="0"/>
              <a:t>_Aware</a:t>
            </a:r>
            <a:r>
              <a:rPr lang="zh-CN" altLang="en-US" sz="1400" b="1" dirty="0"/>
              <a:t>相关接口注入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b="1" dirty="0"/>
              <a:t>参考下一页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68853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>
            <a:extLst>
              <a:ext uri="{FF2B5EF4-FFF2-40B4-BE49-F238E27FC236}">
                <a16:creationId xmlns:a16="http://schemas.microsoft.com/office/drawing/2014/main" id="{D8DF644B-7976-41D0-AC54-7E936E0B36E9}"/>
              </a:ext>
            </a:extLst>
          </p:cNvPr>
          <p:cNvSpPr txBox="1"/>
          <p:nvPr/>
        </p:nvSpPr>
        <p:spPr>
          <a:xfrm>
            <a:off x="1400961" y="413302"/>
            <a:ext cx="68705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Java bean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的诞生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D484E4-65DD-4CC7-8E88-9DD41DF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2132856"/>
            <a:ext cx="6691581" cy="36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3C5739-FC21-4F28-AD9B-D3F762798CF8}"/>
              </a:ext>
            </a:extLst>
          </p:cNvPr>
          <p:cNvSpPr txBox="1"/>
          <p:nvPr/>
        </p:nvSpPr>
        <p:spPr>
          <a:xfrm>
            <a:off x="767408" y="1124744"/>
            <a:ext cx="100811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long long ago, </a:t>
            </a:r>
            <a:r>
              <a:rPr lang="zh-CN" altLang="en-US" sz="1400" b="1" dirty="0"/>
              <a:t>这一切都要从</a:t>
            </a:r>
            <a:r>
              <a:rPr lang="en-US" altLang="zh-CN" sz="1400" b="1" dirty="0"/>
              <a:t>java bean</a:t>
            </a:r>
            <a:r>
              <a:rPr lang="zh-CN" altLang="en-US" sz="1400" b="1" dirty="0"/>
              <a:t>说起</a:t>
            </a:r>
            <a:endParaRPr lang="en-US" altLang="zh-CN" sz="1400" b="1" dirty="0"/>
          </a:p>
          <a:p>
            <a:endParaRPr lang="en-US" altLang="zh-CN" sz="1400" dirty="0"/>
          </a:p>
          <a:p>
            <a:r>
              <a:rPr lang="zh-CN" altLang="en-US" sz="1400" dirty="0"/>
              <a:t>大家都知道</a:t>
            </a:r>
            <a:r>
              <a:rPr lang="en-US" altLang="zh-CN" sz="1400" dirty="0"/>
              <a:t>java</a:t>
            </a:r>
            <a:r>
              <a:rPr lang="zh-CN" altLang="en-US" sz="1400" dirty="0"/>
              <a:t>本身不支持属性，事件，多继承特性。所以只能靠大量胶水代码实现面向对象的需求，这无疑是</a:t>
            </a:r>
            <a:r>
              <a:rPr lang="en-US" altLang="zh-CN" sz="1400" dirty="0"/>
              <a:t>java</a:t>
            </a:r>
            <a:r>
              <a:rPr lang="zh-CN" altLang="en-US" sz="1400" dirty="0"/>
              <a:t>的可持续发展的</a:t>
            </a:r>
            <a:r>
              <a:rPr lang="zh-CN" altLang="en-US" sz="1400" dirty="0" smtClean="0"/>
              <a:t>拦路虎。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Java bean</a:t>
            </a:r>
            <a:r>
              <a:rPr lang="zh-CN" altLang="en-US" sz="1400" dirty="0"/>
              <a:t>的出现在一定程度上缓解了</a:t>
            </a:r>
            <a:r>
              <a:rPr lang="en-US" altLang="zh-CN" sz="1400" dirty="0"/>
              <a:t>java</a:t>
            </a:r>
            <a:r>
              <a:rPr lang="zh-CN" altLang="en-US" sz="1400" dirty="0"/>
              <a:t>的现状，很大程度</a:t>
            </a:r>
            <a:endParaRPr lang="en-US" altLang="zh-CN" sz="1400" dirty="0"/>
          </a:p>
          <a:p>
            <a:r>
              <a:rPr lang="zh-CN" altLang="en-US" sz="1400" dirty="0"/>
              <a:t>上提升了代码的可重用性，并对程序的可维护性和易维护性</a:t>
            </a:r>
            <a:endParaRPr lang="en-US" altLang="zh-CN" sz="1400" dirty="0"/>
          </a:p>
          <a:p>
            <a:r>
              <a:rPr lang="zh-CN" altLang="en-US" sz="1400" dirty="0"/>
              <a:t>启动了促进作用。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比如</a:t>
            </a:r>
            <a:r>
              <a:rPr lang="en-US" altLang="zh-CN" sz="1400" dirty="0"/>
              <a:t>Swing</a:t>
            </a:r>
            <a:r>
              <a:rPr lang="zh-CN" altLang="en-US" sz="1400" dirty="0"/>
              <a:t>，</a:t>
            </a:r>
            <a:r>
              <a:rPr lang="en-US" altLang="zh-CN" sz="1400" dirty="0"/>
              <a:t>JSP</a:t>
            </a:r>
            <a:r>
              <a:rPr lang="zh-CN" altLang="en-US" sz="1400" dirty="0"/>
              <a:t>都需要标准</a:t>
            </a:r>
            <a:r>
              <a:rPr lang="en-US" altLang="zh-CN" sz="1400" dirty="0"/>
              <a:t>java bean</a:t>
            </a:r>
            <a:r>
              <a:rPr lang="zh-CN" altLang="en-US" sz="1400" dirty="0"/>
              <a:t>的支持，即通过</a:t>
            </a:r>
            <a:endParaRPr lang="en-US" altLang="zh-CN" sz="1400" dirty="0"/>
          </a:p>
          <a:p>
            <a:r>
              <a:rPr lang="zh-CN" altLang="en-US" sz="1400" dirty="0"/>
              <a:t>统一的规范可以设置对象的值。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右图展示是主要负责事务（数据运算，数据库操作等）处理的</a:t>
            </a:r>
            <a:endParaRPr lang="en-US" altLang="zh-CN" sz="1400" dirty="0"/>
          </a:p>
          <a:p>
            <a:r>
              <a:rPr lang="en-US" altLang="zh-CN" sz="1400" dirty="0"/>
              <a:t>java bean</a:t>
            </a:r>
            <a:r>
              <a:rPr lang="zh-CN" altLang="en-US" sz="1400" dirty="0"/>
              <a:t>，还有一种可视化的</a:t>
            </a:r>
            <a:r>
              <a:rPr lang="en-US" altLang="zh-CN" sz="1400" dirty="0"/>
              <a:t>java bean</a:t>
            </a:r>
            <a:r>
              <a:rPr lang="zh-CN" altLang="en-US" sz="1400" dirty="0"/>
              <a:t>，主要用于桌面应用的</a:t>
            </a:r>
            <a:r>
              <a:rPr lang="en-US" altLang="zh-CN" sz="1400" dirty="0"/>
              <a:t>GUI</a:t>
            </a:r>
          </a:p>
          <a:p>
            <a:r>
              <a:rPr lang="zh-CN" altLang="en-US" sz="1400" dirty="0"/>
              <a:t>开发，但可视化的</a:t>
            </a:r>
            <a:r>
              <a:rPr lang="en-US" altLang="zh-CN" sz="1400" dirty="0"/>
              <a:t>bean</a:t>
            </a:r>
            <a:r>
              <a:rPr lang="zh-CN" altLang="en-US" sz="1400" dirty="0"/>
              <a:t>必须继承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java.awt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.Component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，而且还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需要支持事件。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推荐学习材料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https://mp.weixin.qq.com/s?__biz=MzAxOTc0NzExNg==&amp;mid=2665513115&amp;idx=1&amp;sn=da30cf3d3f163d478748fcdf721b6414#rd</a:t>
            </a:r>
          </a:p>
          <a:p>
            <a:r>
              <a:rPr lang="en-US" altLang="zh-CN" sz="1400" dirty="0"/>
              <a:t>https://mp.weixin.qq.com/s?__biz=MzAxOTc0NzExNg==&amp;mid=2665513118&amp;idx=1&amp;sn=487fefb8fa7efd59de6f37043eb21799#rd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6377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1863E11-005E-4AD0-AC0C-6CF3F38C7E7D}"/>
              </a:ext>
            </a:extLst>
          </p:cNvPr>
          <p:cNvSpPr txBox="1"/>
          <p:nvPr/>
        </p:nvSpPr>
        <p:spPr>
          <a:xfrm>
            <a:off x="1487488" y="476672"/>
            <a:ext cx="6581162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en-US" altLang="zh-CN" dirty="0">
                <a:sym typeface="宋体" panose="02010600030101010101" pitchFamily="2" charset="-122"/>
              </a:rPr>
              <a:t>7.Bean</a:t>
            </a:r>
            <a:r>
              <a:rPr lang="zh-CN" altLang="en-US" dirty="0">
                <a:sym typeface="宋体" panose="02010600030101010101" pitchFamily="2" charset="-122"/>
              </a:rPr>
              <a:t>初始化阶段 </a:t>
            </a:r>
            <a:r>
              <a:rPr lang="en-US" altLang="zh-CN" dirty="0">
                <a:sym typeface="宋体" panose="02010600030101010101" pitchFamily="2" charset="-122"/>
              </a:rPr>
              <a:t>– bean</a:t>
            </a:r>
            <a:r>
              <a:rPr lang="zh-CN" altLang="en-US" dirty="0">
                <a:sym typeface="宋体" panose="02010600030101010101" pitchFamily="2" charset="-122"/>
              </a:rPr>
              <a:t>初始化前阶段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3B2D5B5-6E04-4D8F-9B20-0C7C5E91D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732509"/>
              </p:ext>
            </p:extLst>
          </p:nvPr>
        </p:nvGraphicFramePr>
        <p:xfrm>
          <a:off x="1271464" y="1052736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147137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7764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_Aware</a:t>
                      </a:r>
                      <a:r>
                        <a:rPr lang="zh-CN" altLang="en-US" dirty="0"/>
                        <a:t>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注入的对象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EnvironmentAware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90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EmbeddedValueResolverAware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EmbeddedValueResolver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6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ResourceLoaderAware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ResourceLoader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6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ApplicationEventPublisherAware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ApplicationEventPublisher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92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MessageSourceAware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MessageSource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11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ApplicationContextAware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ApplicationContext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18641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A301C15-F85D-4A32-8DD3-1866122D5600}"/>
              </a:ext>
            </a:extLst>
          </p:cNvPr>
          <p:cNvSpPr txBox="1"/>
          <p:nvPr/>
        </p:nvSpPr>
        <p:spPr>
          <a:xfrm>
            <a:off x="1271464" y="3717033"/>
            <a:ext cx="97210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从名称上可以看出这个类以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开头的，说明这个类只能在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环境中使用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/>
              <a:t>2. </a:t>
            </a:r>
            <a:r>
              <a:rPr lang="en-US" altLang="zh-CN" sz="1400" b="1" dirty="0" err="1"/>
              <a:t>CommonAnnotationBeanPostProcessor</a:t>
            </a:r>
            <a:endParaRPr lang="en-US" altLang="zh-CN" sz="1400" b="1" dirty="0"/>
          </a:p>
          <a:p>
            <a:endParaRPr lang="en-US" altLang="zh-CN" sz="1400" b="1" dirty="0"/>
          </a:p>
          <a:p>
            <a:r>
              <a:rPr lang="zh-CN" altLang="en-US" sz="1400" dirty="0"/>
              <a:t>在调用</a:t>
            </a:r>
            <a:r>
              <a:rPr lang="en-US" altLang="zh-CN" sz="1400" dirty="0" err="1"/>
              <a:t>postProcessBeforeInitialization</a:t>
            </a:r>
            <a:r>
              <a:rPr lang="zh-CN" altLang="en-US" sz="1400" dirty="0"/>
              <a:t>方法时，用来处理</a:t>
            </a:r>
            <a:r>
              <a:rPr lang="en-US" altLang="zh-CN" sz="1400" b="1" dirty="0"/>
              <a:t>@PostConstruct</a:t>
            </a:r>
            <a:r>
              <a:rPr lang="zh-CN" altLang="en-US" sz="1400" dirty="0"/>
              <a:t>标注的方法</a:t>
            </a:r>
            <a:endParaRPr lang="en-US" altLang="zh-CN" sz="1400" dirty="0"/>
          </a:p>
          <a:p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93637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D6F2B0-0DB4-4098-854C-CA2B11643CB0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en-US" altLang="zh-CN" dirty="0">
                <a:sym typeface="宋体" panose="02010600030101010101" pitchFamily="2" charset="-122"/>
              </a:rPr>
              <a:t>7.Bean</a:t>
            </a:r>
            <a:r>
              <a:rPr lang="zh-CN" altLang="en-US" dirty="0">
                <a:sym typeface="宋体" panose="02010600030101010101" pitchFamily="2" charset="-122"/>
              </a:rPr>
              <a:t>初始化阶段 </a:t>
            </a:r>
            <a:r>
              <a:rPr lang="en-US" altLang="zh-CN" dirty="0">
                <a:sym typeface="宋体" panose="02010600030101010101" pitchFamily="2" charset="-122"/>
              </a:rPr>
              <a:t>– bean</a:t>
            </a:r>
            <a:r>
              <a:rPr lang="zh-CN" altLang="en-US" dirty="0">
                <a:sym typeface="宋体" panose="02010600030101010101" pitchFamily="2" charset="-122"/>
              </a:rPr>
              <a:t>初始化阶段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D6D53C-9DC9-4F53-B55C-441AC17EB867}"/>
              </a:ext>
            </a:extLst>
          </p:cNvPr>
          <p:cNvSpPr txBox="1"/>
          <p:nvPr/>
        </p:nvSpPr>
        <p:spPr>
          <a:xfrm>
            <a:off x="1271464" y="1268760"/>
            <a:ext cx="61782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在</a:t>
            </a:r>
            <a:r>
              <a:rPr lang="en-US" altLang="zh-CN" sz="1400" dirty="0"/>
              <a:t>bean</a:t>
            </a:r>
            <a:r>
              <a:rPr lang="zh-CN" altLang="en-US" sz="1400" dirty="0"/>
              <a:t>的初始化阶段，那么</a:t>
            </a:r>
            <a:r>
              <a:rPr lang="en-US" altLang="zh-CN" sz="1400" dirty="0"/>
              <a:t>Spring</a:t>
            </a:r>
            <a:r>
              <a:rPr lang="zh-CN" altLang="en-US" sz="1400" dirty="0"/>
              <a:t>就做了两件事</a:t>
            </a:r>
            <a:endParaRPr lang="en-US" altLang="zh-CN" sz="1400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如果</a:t>
            </a:r>
            <a:r>
              <a:rPr lang="en-US" altLang="zh-CN" sz="1400" dirty="0"/>
              <a:t>bean</a:t>
            </a:r>
            <a:r>
              <a:rPr lang="zh-CN" altLang="en-US" sz="1400" dirty="0"/>
              <a:t>实现了</a:t>
            </a:r>
            <a:r>
              <a:rPr lang="en-US" altLang="zh-CN" sz="1400" dirty="0" err="1"/>
              <a:t>InitializingBean</a:t>
            </a:r>
            <a:r>
              <a:rPr lang="zh-CN" altLang="en-US" sz="1400" dirty="0"/>
              <a:t>接口，那么调用它的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afterPropertiesSet</a:t>
            </a:r>
            <a:r>
              <a:rPr lang="zh-CN" altLang="en-US" sz="1400" b="0" i="0" dirty="0">
                <a:solidFill>
                  <a:srgbClr val="3E3E3E"/>
                </a:solidFill>
                <a:effectLst/>
                <a:latin typeface="Helvetica Neue"/>
              </a:rPr>
              <a:t>方法</a:t>
            </a:r>
            <a:endParaRPr lang="en-US" altLang="zh-CN" sz="1400" b="0" i="0" dirty="0">
              <a:solidFill>
                <a:srgbClr val="3E3E3E"/>
              </a:solidFill>
              <a:effectLst/>
              <a:latin typeface="Helvetica Neue"/>
            </a:endParaRPr>
          </a:p>
          <a:p>
            <a:r>
              <a:rPr lang="en-US" altLang="zh-CN" sz="1400" dirty="0">
                <a:solidFill>
                  <a:srgbClr val="3E3E3E"/>
                </a:solidFill>
                <a:latin typeface="Helvetica Neue"/>
              </a:rPr>
              <a:t>2.</a:t>
            </a:r>
            <a:r>
              <a:rPr lang="zh-CN" altLang="en-US" sz="1400" dirty="0">
                <a:solidFill>
                  <a:srgbClr val="3E3E3E"/>
                </a:solidFill>
                <a:latin typeface="Helvetica Neue"/>
              </a:rPr>
              <a:t>如果</a:t>
            </a:r>
            <a:r>
              <a:rPr lang="en-US" altLang="zh-CN" sz="1400" dirty="0">
                <a:solidFill>
                  <a:srgbClr val="3E3E3E"/>
                </a:solidFill>
                <a:latin typeface="Helvetica Neue"/>
              </a:rPr>
              <a:t>bean</a:t>
            </a:r>
            <a:r>
              <a:rPr lang="zh-CN" altLang="en-US" sz="1400" dirty="0">
                <a:solidFill>
                  <a:srgbClr val="3E3E3E"/>
                </a:solidFill>
                <a:latin typeface="Helvetica Neue"/>
              </a:rPr>
              <a:t>定义了</a:t>
            </a:r>
            <a:r>
              <a:rPr lang="en-US" altLang="zh-CN" sz="1400" dirty="0" err="1">
                <a:solidFill>
                  <a:srgbClr val="3E3E3E"/>
                </a:solidFill>
                <a:latin typeface="Helvetica Neue"/>
              </a:rPr>
              <a:t>init</a:t>
            </a:r>
            <a:r>
              <a:rPr lang="en-US" altLang="zh-CN" sz="1400" dirty="0">
                <a:solidFill>
                  <a:srgbClr val="3E3E3E"/>
                </a:solidFill>
                <a:latin typeface="Helvetica Neue"/>
              </a:rPr>
              <a:t>-method</a:t>
            </a:r>
            <a:r>
              <a:rPr lang="zh-CN" altLang="en-US" sz="1400" dirty="0">
                <a:solidFill>
                  <a:srgbClr val="3E3E3E"/>
                </a:solidFill>
                <a:latin typeface="Helvetica Neue"/>
              </a:rPr>
              <a:t>方法，那么调用它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1FF97B-3BEC-41E6-A98C-58CEC4E0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77" y="2105425"/>
            <a:ext cx="5653831" cy="42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149AD8-942B-4ADA-A85B-BA4AD0A3170D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en-US" altLang="zh-CN" dirty="0">
                <a:sym typeface="宋体" panose="02010600030101010101" pitchFamily="2" charset="-122"/>
              </a:rPr>
              <a:t>7.Bean</a:t>
            </a:r>
            <a:r>
              <a:rPr lang="zh-CN" altLang="en-US" dirty="0">
                <a:sym typeface="宋体" panose="02010600030101010101" pitchFamily="2" charset="-122"/>
              </a:rPr>
              <a:t>初始化阶段 </a:t>
            </a:r>
            <a:r>
              <a:rPr lang="en-US" altLang="zh-CN" dirty="0">
                <a:sym typeface="宋体" panose="02010600030101010101" pitchFamily="2" charset="-122"/>
              </a:rPr>
              <a:t>– bean</a:t>
            </a:r>
            <a:r>
              <a:rPr lang="zh-CN" altLang="en-US" dirty="0">
                <a:sym typeface="宋体" panose="02010600030101010101" pitchFamily="2" charset="-122"/>
              </a:rPr>
              <a:t>初始化后阶段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724776-DCFF-43C1-AF7A-DBCE81DB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052736"/>
            <a:ext cx="7620000" cy="2962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2344D3-ACAD-4C45-8045-D84C925BB0F0}"/>
              </a:ext>
            </a:extLst>
          </p:cNvPr>
          <p:cNvSpPr txBox="1"/>
          <p:nvPr/>
        </p:nvSpPr>
        <p:spPr>
          <a:xfrm>
            <a:off x="1271464" y="4129410"/>
            <a:ext cx="93610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调用</a:t>
            </a:r>
            <a:r>
              <a:rPr lang="en-US" altLang="zh-CN" sz="1400" dirty="0" err="1"/>
              <a:t>BeanPostProcessor</a:t>
            </a:r>
            <a:r>
              <a:rPr lang="zh-CN" altLang="en-US" sz="1400" dirty="0"/>
              <a:t>接口的</a:t>
            </a:r>
            <a:r>
              <a:rPr lang="en-US" altLang="zh-CN" sz="1400" dirty="0" err="1"/>
              <a:t>postProcessAfterInitialization</a:t>
            </a:r>
            <a:r>
              <a:rPr lang="zh-CN" altLang="en-US" sz="1400" dirty="0"/>
              <a:t>方法，返回</a:t>
            </a:r>
            <a:r>
              <a:rPr lang="en-US" altLang="zh-CN" sz="1400" dirty="0"/>
              <a:t>null</a:t>
            </a:r>
            <a:r>
              <a:rPr lang="zh-CN" altLang="en-US" sz="1400" dirty="0"/>
              <a:t>的时候，会中断上面的操作。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通常用于判断</a:t>
            </a:r>
            <a:r>
              <a:rPr lang="en-US" altLang="zh-CN" sz="1400" dirty="0" err="1"/>
              <a:t>FactoryBean</a:t>
            </a:r>
            <a:r>
              <a:rPr lang="zh-CN" altLang="en-US" sz="1400" dirty="0"/>
              <a:t>的返回判断（</a:t>
            </a:r>
            <a:r>
              <a:rPr lang="en-US" altLang="zh-CN" sz="1400" dirty="0"/>
              <a:t>Spring2.0,</a:t>
            </a:r>
            <a:r>
              <a:rPr lang="zh-CN" altLang="en-US" sz="1400" dirty="0"/>
              <a:t>已创建的</a:t>
            </a:r>
            <a:r>
              <a:rPr lang="en-US" altLang="zh-CN" sz="1400" dirty="0"/>
              <a:t>bean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FactoryBean</a:t>
            </a:r>
            <a:r>
              <a:rPr lang="zh-CN" altLang="en-US" sz="1400" dirty="0"/>
              <a:t>创建的实例），默认返回已创建的</a:t>
            </a:r>
            <a:r>
              <a:rPr lang="en-US" altLang="zh-CN" sz="1400" dirty="0"/>
              <a:t>bean.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416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1C6FE7-4A79-4E6C-88E0-E82CFC06864B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en-US" altLang="zh-CN" dirty="0">
                <a:sym typeface="宋体" panose="02010600030101010101" pitchFamily="2" charset="-122"/>
              </a:rPr>
              <a:t>7.Bean</a:t>
            </a:r>
            <a:r>
              <a:rPr lang="zh-CN" altLang="en-US" dirty="0">
                <a:sym typeface="宋体" panose="02010600030101010101" pitchFamily="2" charset="-122"/>
              </a:rPr>
              <a:t>初始化阶段 </a:t>
            </a:r>
            <a:r>
              <a:rPr lang="en-US" altLang="zh-CN" dirty="0">
                <a:sym typeface="宋体" panose="02010600030101010101" pitchFamily="2" charset="-122"/>
              </a:rPr>
              <a:t>– bean</a:t>
            </a:r>
            <a:r>
              <a:rPr lang="zh-CN" altLang="en-US" dirty="0">
                <a:sym typeface="宋体" panose="02010600030101010101" pitchFamily="2" charset="-122"/>
              </a:rPr>
              <a:t>初始化完成后阶段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123277-6E45-4806-861E-B3F584A715D1}"/>
              </a:ext>
            </a:extLst>
          </p:cNvPr>
          <p:cNvSpPr txBox="1"/>
          <p:nvPr/>
        </p:nvSpPr>
        <p:spPr>
          <a:xfrm>
            <a:off x="1127448" y="1124744"/>
            <a:ext cx="104411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所有单例</a:t>
            </a:r>
            <a:r>
              <a:rPr lang="en-US" altLang="zh-CN" sz="1400" dirty="0"/>
              <a:t>bean</a:t>
            </a:r>
            <a:r>
              <a:rPr lang="zh-CN" altLang="en-US" sz="1400" dirty="0"/>
              <a:t>实例化完成之后，</a:t>
            </a:r>
            <a:r>
              <a:rPr lang="en-US" altLang="zh-CN" sz="1400" dirty="0"/>
              <a:t>spring</a:t>
            </a:r>
            <a:r>
              <a:rPr lang="zh-CN" altLang="en-US" sz="1400" dirty="0"/>
              <a:t>会回调下面这个接口：</a:t>
            </a:r>
          </a:p>
          <a:p>
            <a:endParaRPr lang="zh-CN" altLang="en-US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调用逻辑在下面这个方法中</a:t>
            </a:r>
            <a:endParaRPr lang="en-US" altLang="zh-CN" sz="1400" dirty="0"/>
          </a:p>
          <a:p>
            <a:r>
              <a:rPr lang="zh-CN" altLang="en-US" sz="1400" dirty="0"/>
              <a:t>确保所有非</a:t>
            </a:r>
            <a:r>
              <a:rPr lang="en-US" altLang="zh-CN" sz="1400" dirty="0"/>
              <a:t>lazy</a:t>
            </a:r>
            <a:r>
              <a:rPr lang="zh-CN" altLang="en-US" sz="1400" dirty="0"/>
              <a:t>的单例都被实例化，同时考虑到</a:t>
            </a:r>
            <a:r>
              <a:rPr lang="en-US" altLang="zh-CN" sz="1400" dirty="0" err="1"/>
              <a:t>FactoryBeans</a:t>
            </a:r>
            <a:r>
              <a:rPr lang="zh-CN" altLang="en-US" sz="1400" dirty="0"/>
              <a:t>。如果需要，通常在工厂设置结束时调用。</a:t>
            </a:r>
          </a:p>
          <a:p>
            <a:r>
              <a:rPr lang="zh-CN" altLang="en-US" sz="1400" dirty="0"/>
              <a:t> 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这个方法内部会先触发所有非延迟加载的单例</a:t>
            </a:r>
            <a:r>
              <a:rPr lang="en-US" altLang="zh-CN" sz="1400" dirty="0"/>
              <a:t>bean</a:t>
            </a:r>
            <a:r>
              <a:rPr lang="zh-CN" altLang="en-US" sz="1400" dirty="0"/>
              <a:t>初始化，然后从容器中找到类型是</a:t>
            </a:r>
            <a:r>
              <a:rPr lang="en-US" altLang="zh-CN" sz="1400" dirty="0" err="1"/>
              <a:t>SmartInitializingSingleton</a:t>
            </a:r>
            <a:r>
              <a:rPr lang="zh-CN" altLang="en-US" sz="1400" dirty="0"/>
              <a:t>的</a:t>
            </a:r>
            <a:r>
              <a:rPr lang="en-US" altLang="zh-CN" sz="1400" dirty="0"/>
              <a:t>bean</a:t>
            </a:r>
            <a:r>
              <a:rPr lang="zh-CN" altLang="en-US" sz="1400" dirty="0"/>
              <a:t>，调用他们的</a:t>
            </a:r>
            <a:r>
              <a:rPr lang="en-US" altLang="zh-CN" sz="1400" dirty="0" err="1"/>
              <a:t>afterSingletonsInstantiated</a:t>
            </a:r>
            <a:r>
              <a:rPr lang="zh-CN" altLang="en-US" sz="1400" dirty="0"/>
              <a:t>方法。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有兴趣的可以去看一下带有</a:t>
            </a:r>
            <a:r>
              <a:rPr lang="en-US" altLang="zh-CN" sz="1400" dirty="0" err="1"/>
              <a:t>ApplicationContext</a:t>
            </a:r>
            <a:r>
              <a:rPr lang="zh-CN" altLang="en-US" sz="1400" dirty="0"/>
              <a:t>的容器，内部最终都会调用上面这个方法触发所有单例</a:t>
            </a:r>
            <a:r>
              <a:rPr lang="en-US" altLang="zh-CN" sz="1400" dirty="0"/>
              <a:t>bean</a:t>
            </a:r>
            <a:r>
              <a:rPr lang="zh-CN" altLang="en-US" sz="1400" dirty="0"/>
              <a:t>的初始化。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958DE8-F74B-4ED6-A594-B07AFEB6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00" y="3573016"/>
            <a:ext cx="5764510" cy="18410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B1428B-BC22-4C3C-967E-769475D9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79" y="1412776"/>
            <a:ext cx="4355008" cy="16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61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FC604E-FE6B-4188-A52C-8C6A058089C2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en-US" altLang="zh-CN" dirty="0">
                <a:sym typeface="宋体" panose="02010600030101010101" pitchFamily="2" charset="-122"/>
              </a:rPr>
              <a:t>8.Bean</a:t>
            </a:r>
            <a:r>
              <a:rPr lang="zh-CN" altLang="en-US" dirty="0">
                <a:sym typeface="宋体" panose="02010600030101010101" pitchFamily="2" charset="-122"/>
              </a:rPr>
              <a:t>使用阶段</a:t>
            </a:r>
            <a:endParaRPr lang="zh-CN" alt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02E3870-4048-407F-863B-A4C73D3BD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" b="5900"/>
          <a:stretch/>
        </p:blipFill>
        <p:spPr bwMode="auto">
          <a:xfrm>
            <a:off x="2351584" y="1277888"/>
            <a:ext cx="5904656" cy="43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90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FC604E-FE6B-4188-A52C-8C6A058089C2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en-US" altLang="zh-CN" dirty="0">
                <a:sym typeface="宋体" panose="02010600030101010101" pitchFamily="2" charset="-122"/>
              </a:rPr>
              <a:t>9.Bean</a:t>
            </a:r>
            <a:r>
              <a:rPr lang="zh-CN" altLang="en-US" dirty="0">
                <a:sym typeface="宋体" panose="02010600030101010101" pitchFamily="2" charset="-122"/>
              </a:rPr>
              <a:t>销毁阶段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6EAC97-B93A-45E8-B518-E5055C062B0B}"/>
              </a:ext>
            </a:extLst>
          </p:cNvPr>
          <p:cNvSpPr txBox="1"/>
          <p:nvPr/>
        </p:nvSpPr>
        <p:spPr>
          <a:xfrm>
            <a:off x="1271464" y="1124744"/>
            <a:ext cx="45288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在</a:t>
            </a:r>
            <a:r>
              <a:rPr lang="en-US" altLang="zh-CN" sz="1400" dirty="0"/>
              <a:t>Spring</a:t>
            </a:r>
            <a:r>
              <a:rPr lang="zh-CN" altLang="en-US" sz="1400" dirty="0"/>
              <a:t>中，触发</a:t>
            </a:r>
            <a:r>
              <a:rPr lang="en-US" altLang="zh-CN" sz="1400" dirty="0"/>
              <a:t>bean</a:t>
            </a:r>
            <a:r>
              <a:rPr lang="zh-CN" altLang="en-US" sz="1400" dirty="0"/>
              <a:t>销毁的方法：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 err="1"/>
              <a:t>AbstractAutowireCapableBeanFactory</a:t>
            </a:r>
            <a:r>
              <a:rPr lang="en-US" altLang="zh-CN" sz="1400" dirty="0"/>
              <a:t>.</a:t>
            </a:r>
            <a:r>
              <a:rPr lang="en-US" altLang="zh-CN" sz="1400" b="0" i="0" dirty="0">
                <a:solidFill>
                  <a:srgbClr val="3E3E3E"/>
                </a:solidFill>
                <a:effectLst/>
                <a:latin typeface="Helvetica Neue"/>
              </a:rPr>
              <a:t> </a:t>
            </a:r>
            <a:r>
              <a:rPr lang="en-US" altLang="zh-CN" sz="1400" b="0" i="0" dirty="0" err="1">
                <a:solidFill>
                  <a:srgbClr val="3E3E3E"/>
                </a:solidFill>
                <a:effectLst/>
                <a:latin typeface="Helvetica Neue"/>
              </a:rPr>
              <a:t>destroyBean</a:t>
            </a:r>
            <a:endParaRPr lang="en-US" altLang="zh-CN" sz="1400" b="0" i="0" dirty="0">
              <a:solidFill>
                <a:srgbClr val="3E3E3E"/>
              </a:solidFill>
              <a:effectLst/>
              <a:latin typeface="Helvetica Neue"/>
            </a:endParaRPr>
          </a:p>
          <a:p>
            <a:pPr marL="342900" indent="-342900">
              <a:buAutoNum type="arabicPeriod"/>
            </a:pPr>
            <a:r>
              <a:rPr lang="en-US" altLang="zh-CN" sz="1400" dirty="0" err="1"/>
              <a:t>ConfigurableBeanFactory#destroySingletons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 err="1"/>
              <a:t>ApplicationContext.close</a:t>
            </a:r>
            <a:endParaRPr lang="en-US" altLang="zh-CN" sz="1400" dirty="0"/>
          </a:p>
          <a:p>
            <a:pPr marL="342900" indent="-342900">
              <a:buAutoNum type="arabicPeriod"/>
            </a:pPr>
            <a:endParaRPr lang="en-US" altLang="zh-CN" sz="1400" dirty="0"/>
          </a:p>
          <a:p>
            <a:r>
              <a:rPr lang="en-US" altLang="zh-CN" sz="1400" dirty="0"/>
              <a:t>Bean</a:t>
            </a:r>
            <a:r>
              <a:rPr lang="zh-CN" altLang="en-US" sz="1400" dirty="0"/>
              <a:t>销毁阶段执行顺序：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2435603-278F-4D6F-9C25-614E98475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61511"/>
              </p:ext>
            </p:extLst>
          </p:nvPr>
        </p:nvGraphicFramePr>
        <p:xfrm>
          <a:off x="1559496" y="11148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8237668-9D5E-49F6-9BAC-4C6B893B21F2}"/>
              </a:ext>
            </a:extLst>
          </p:cNvPr>
          <p:cNvSpPr txBox="1"/>
          <p:nvPr/>
        </p:nvSpPr>
        <p:spPr>
          <a:xfrm>
            <a:off x="1591264" y="4968074"/>
            <a:ext cx="8568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@PreDestroy</a:t>
            </a:r>
            <a:r>
              <a:rPr lang="zh-CN" altLang="en-US" sz="1400" dirty="0"/>
              <a:t>标注的所有方法</a:t>
            </a:r>
            <a:r>
              <a:rPr lang="en-US" altLang="zh-CN" sz="1400" dirty="0"/>
              <a:t>-&gt;</a:t>
            </a:r>
            <a:r>
              <a:rPr lang="en-US" altLang="zh-CN" sz="1400" dirty="0" err="1"/>
              <a:t>DisposableBean</a:t>
            </a:r>
            <a:r>
              <a:rPr lang="zh-CN" altLang="en-US" sz="1400" dirty="0"/>
              <a:t>接口中的</a:t>
            </a:r>
            <a:r>
              <a:rPr lang="en-US" altLang="zh-CN" sz="1400" dirty="0"/>
              <a:t>destroy()-&gt;</a:t>
            </a:r>
            <a:r>
              <a:rPr lang="zh-CN" altLang="en-US" sz="1400" dirty="0"/>
              <a:t>自定义的销毁方法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可以自己尝试写个</a:t>
            </a:r>
            <a:r>
              <a:rPr lang="en-US" altLang="zh-CN" sz="1400" dirty="0"/>
              <a:t>demo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114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939C4B-779E-4874-A000-972FDDCBD384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zh-CN" altLang="en-US" dirty="0">
                <a:sym typeface="宋体" panose="02010600030101010101" pitchFamily="2" charset="-122"/>
              </a:rPr>
              <a:t>总结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CDAFA5-F53D-426C-A8E7-DDD41A471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237017"/>
            <a:ext cx="5057043" cy="51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496039" y="196195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cs typeface="微软雅黑" panose="020B0703020204020201" charset="-122"/>
              </a:rPr>
              <a:t>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8697" y="3795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手写</a:t>
            </a:r>
            <a:r>
              <a:rPr kumimoji="1" lang="en-US" altLang="zh-CN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Spring</a:t>
            </a:r>
            <a:r>
              <a:rPr kumimoji="1" lang="zh-CN" altLang="en-US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容器思路</a:t>
            </a:r>
          </a:p>
        </p:txBody>
      </p:sp>
    </p:spTree>
    <p:extLst>
      <p:ext uri="{BB962C8B-B14F-4D97-AF65-F5344CB8AC3E}">
        <p14:creationId xmlns:p14="http://schemas.microsoft.com/office/powerpoint/2010/main" val="3230845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FC604E-FE6B-4188-A52C-8C6A058089C2}"/>
              </a:ext>
            </a:extLst>
          </p:cNvPr>
          <p:cNvSpPr txBox="1"/>
          <p:nvPr/>
        </p:nvSpPr>
        <p:spPr>
          <a:xfrm>
            <a:off x="1415480" y="476672"/>
            <a:ext cx="65811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defRPr sz="2400" b="1" i="0">
                <a:solidFill>
                  <a:srgbClr val="3D3D3D"/>
                </a:solidFill>
                <a:effectLst/>
                <a:latin typeface="微软雅黑" panose="020B0703020204020201" charset="-122"/>
                <a:ea typeface="微软雅黑" panose="020B0703020204020201" charset="-122"/>
              </a:defRPr>
            </a:lvl1pPr>
          </a:lstStyle>
          <a:p>
            <a:r>
              <a:rPr lang="zh-CN" altLang="en-US" dirty="0">
                <a:sym typeface="宋体" panose="02010600030101010101" pitchFamily="2" charset="-122"/>
              </a:rPr>
              <a:t>整体思路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A9BFF2-5406-45D3-A581-A072255DE997}"/>
              </a:ext>
            </a:extLst>
          </p:cNvPr>
          <p:cNvSpPr txBox="1"/>
          <p:nvPr/>
        </p:nvSpPr>
        <p:spPr>
          <a:xfrm>
            <a:off x="767408" y="1098902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因为时间原因就不带大家手写了，简单聊下我的思路：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25C405-D9F5-4558-9D7E-6401223E8E6C}"/>
              </a:ext>
            </a:extLst>
          </p:cNvPr>
          <p:cNvSpPr txBox="1"/>
          <p:nvPr/>
        </p:nvSpPr>
        <p:spPr>
          <a:xfrm>
            <a:off x="767408" y="1506358"/>
            <a:ext cx="1138645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元数据配置解析： </a:t>
            </a:r>
            <a:r>
              <a:rPr lang="en-US" altLang="zh-CN" dirty="0"/>
              <a:t>1.</a:t>
            </a:r>
            <a:r>
              <a:rPr lang="zh-CN" altLang="en-US" dirty="0"/>
              <a:t>支持</a:t>
            </a:r>
            <a:r>
              <a:rPr lang="en-US" altLang="zh-CN" dirty="0"/>
              <a:t>XML</a:t>
            </a:r>
            <a:r>
              <a:rPr lang="zh-CN" altLang="en-US" dirty="0"/>
              <a:t>：可以使用</a:t>
            </a:r>
            <a:r>
              <a:rPr lang="en-US" altLang="zh-CN" dirty="0"/>
              <a:t>Spring</a:t>
            </a:r>
            <a:r>
              <a:rPr lang="zh-CN" altLang="en-US" dirty="0"/>
              <a:t>现成的技术</a:t>
            </a:r>
            <a:r>
              <a:rPr lang="en-US" altLang="zh-CN" dirty="0" err="1"/>
              <a:t>XmlDefinitionReader</a:t>
            </a:r>
            <a:r>
              <a:rPr lang="zh-CN" altLang="en-US" dirty="0"/>
              <a:t>，或者使用</a:t>
            </a:r>
            <a:r>
              <a:rPr lang="en-US" altLang="zh-CN" dirty="0"/>
              <a:t>demo4j</a:t>
            </a:r>
            <a:r>
              <a:rPr lang="zh-CN" altLang="en-US" dirty="0"/>
              <a:t>扥自行解析</a:t>
            </a:r>
            <a:endParaRPr lang="en-US" altLang="zh-CN" dirty="0"/>
          </a:p>
          <a:p>
            <a:r>
              <a:rPr lang="en-US" altLang="zh-CN" dirty="0"/>
              <a:t>                                 2.</a:t>
            </a:r>
            <a:r>
              <a:rPr lang="zh-CN" altLang="en-US" dirty="0"/>
              <a:t>支持注解：需要对</a:t>
            </a:r>
            <a:r>
              <a:rPr lang="en-US" altLang="zh-CN" dirty="0"/>
              <a:t>java</a:t>
            </a:r>
            <a:r>
              <a:rPr lang="zh-CN" altLang="en-US" dirty="0"/>
              <a:t>注解有深刻理解</a:t>
            </a:r>
            <a:endParaRPr lang="en-US" altLang="zh-CN" dirty="0"/>
          </a:p>
          <a:p>
            <a:r>
              <a:rPr lang="en-US" altLang="zh-CN" dirty="0"/>
              <a:t>                                 3.</a:t>
            </a:r>
            <a:r>
              <a:rPr lang="zh-CN" altLang="en-US" dirty="0"/>
              <a:t>支持</a:t>
            </a:r>
            <a:r>
              <a:rPr lang="en-US" altLang="zh-CN" dirty="0"/>
              <a:t>json</a:t>
            </a:r>
          </a:p>
          <a:p>
            <a:r>
              <a:rPr lang="en-US" altLang="zh-CN" dirty="0"/>
              <a:t>                                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对象实例化：</a:t>
            </a:r>
            <a:endParaRPr lang="en-US" altLang="zh-CN" dirty="0"/>
          </a:p>
          <a:p>
            <a:r>
              <a:rPr lang="en-US" altLang="zh-CN" dirty="0"/>
              <a:t>                                 1.</a:t>
            </a:r>
            <a:r>
              <a:rPr lang="zh-CN" altLang="en-US" dirty="0"/>
              <a:t>可以调用考虑反射调用类对象的构造器</a:t>
            </a:r>
            <a:endParaRPr lang="en-US" altLang="zh-CN" dirty="0"/>
          </a:p>
          <a:p>
            <a:r>
              <a:rPr lang="en-US" altLang="zh-CN" dirty="0"/>
              <a:t>                                 2.</a:t>
            </a:r>
            <a:r>
              <a:rPr lang="zh-CN" altLang="en-US" dirty="0"/>
              <a:t>对于有副作用的构造器，可以考虑</a:t>
            </a:r>
            <a:r>
              <a:rPr lang="en-US" altLang="zh-CN" dirty="0" err="1"/>
              <a:t>Objeneis</a:t>
            </a:r>
            <a:r>
              <a:rPr lang="zh-CN" altLang="en-US" dirty="0"/>
              <a:t>实例化技术（绕过构造器实例化）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属性填充及初始化：          </a:t>
            </a:r>
            <a:endParaRPr lang="en-US" altLang="zh-CN" dirty="0"/>
          </a:p>
          <a:p>
            <a:r>
              <a:rPr lang="en-US" altLang="zh-CN" dirty="0"/>
              <a:t>                                 </a:t>
            </a:r>
            <a:r>
              <a:rPr lang="zh-CN" altLang="en-US" dirty="0"/>
              <a:t>考虑反射，使用</a:t>
            </a:r>
            <a:r>
              <a:rPr lang="en-US" altLang="zh-CN" dirty="0"/>
              <a:t>setter</a:t>
            </a:r>
            <a:r>
              <a:rPr lang="zh-CN" altLang="en-US" dirty="0"/>
              <a:t>注入，或者构造器注入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对象销毁               </a:t>
            </a:r>
            <a:endParaRPr lang="en-US" altLang="zh-CN" dirty="0"/>
          </a:p>
          <a:p>
            <a:r>
              <a:rPr lang="en-US" altLang="zh-CN" dirty="0"/>
              <a:t>                                 </a:t>
            </a:r>
            <a:r>
              <a:rPr lang="zh-CN" altLang="en-US" dirty="0"/>
              <a:t>可以伴随容器的销毁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其实手写简单的</a:t>
            </a:r>
            <a:r>
              <a:rPr lang="en-US" altLang="zh-CN" b="1" dirty="0"/>
              <a:t>IOC</a:t>
            </a:r>
            <a:r>
              <a:rPr lang="zh-CN" altLang="en-US" b="1" dirty="0"/>
              <a:t>容器并不难，重点在于加深大家对</a:t>
            </a:r>
            <a:r>
              <a:rPr lang="en-US" altLang="zh-CN" b="1" dirty="0"/>
              <a:t>IOC</a:t>
            </a:r>
            <a:r>
              <a:rPr lang="zh-CN" altLang="en-US" b="1" dirty="0"/>
              <a:t>容器的理解！！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另一种方式，试着细节实现</a:t>
            </a:r>
            <a:r>
              <a:rPr lang="en-US" altLang="zh-CN" dirty="0" err="1"/>
              <a:t>ApplicationContext</a:t>
            </a:r>
            <a:r>
              <a:rPr lang="zh-CN" altLang="en-US" dirty="0"/>
              <a:t>，仿照</a:t>
            </a:r>
            <a:r>
              <a:rPr lang="en-US" altLang="zh-CN" dirty="0" err="1"/>
              <a:t>ClassPathXmlApplicationContext</a:t>
            </a:r>
            <a:r>
              <a:rPr lang="zh-CN" altLang="en-US" dirty="0"/>
              <a:t>手写一个</a:t>
            </a:r>
            <a:endParaRPr lang="en-US" altLang="zh-CN" dirty="0"/>
          </a:p>
          <a:p>
            <a:r>
              <a:rPr lang="en-US" altLang="zh-CN" dirty="0" err="1"/>
              <a:t>ClassPathJsonApplicationContext</a:t>
            </a:r>
            <a:r>
              <a:rPr lang="zh-CN" altLang="en-US" dirty="0"/>
              <a:t>实现对</a:t>
            </a:r>
            <a:r>
              <a:rPr lang="en-US" altLang="zh-CN" dirty="0"/>
              <a:t>Json</a:t>
            </a:r>
            <a:r>
              <a:rPr lang="zh-CN" altLang="en-US" dirty="0"/>
              <a:t>文件的解析及实例化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6697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 hidden="1"/>
          <p:cNvGrpSpPr/>
          <p:nvPr/>
        </p:nvGrpSpPr>
        <p:grpSpPr>
          <a:xfrm>
            <a:off x="291400" y="2902004"/>
            <a:ext cx="12192000" cy="1369606"/>
            <a:chOff x="0" y="2117819"/>
            <a:chExt cx="12192000" cy="1369606"/>
          </a:xfrm>
        </p:grpSpPr>
        <p:sp>
          <p:nvSpPr>
            <p:cNvPr id="29" name="文本框 9"/>
            <p:cNvSpPr txBox="1"/>
            <p:nvPr/>
          </p:nvSpPr>
          <p:spPr>
            <a:xfrm>
              <a:off x="0" y="2117819"/>
              <a:ext cx="12192000" cy="1200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buFont typeface="Arial" panose="020B0604020202090204" pitchFamily="34" charset="0"/>
                <a:buNone/>
              </a:pPr>
              <a:r>
                <a:rPr lang="en-US" altLang="zh-CN" sz="72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sym typeface="宋体" panose="02010600030101010101" pitchFamily="2" charset="-122"/>
                </a:rPr>
                <a:t>THANKS</a:t>
              </a:r>
            </a:p>
          </p:txBody>
        </p:sp>
        <p:sp>
          <p:nvSpPr>
            <p:cNvPr id="30" name="文本框 9"/>
            <p:cNvSpPr txBox="1"/>
            <p:nvPr/>
          </p:nvSpPr>
          <p:spPr>
            <a:xfrm>
              <a:off x="4295800" y="3148871"/>
              <a:ext cx="3672408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dist">
                <a:buFont typeface="Arial" panose="020B0604020202090204" pitchFamily="34" charset="0"/>
                <a:buNone/>
              </a:pPr>
              <a:r>
                <a:rPr lang="zh-CN" altLang="en-US" sz="160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sym typeface="宋体" panose="02010600030101010101" pitchFamily="2" charset="-122"/>
                </a:rPr>
                <a:t>萨摩</a:t>
              </a:r>
              <a:r>
                <a:rPr lang="zh-CN" altLang="en-US" sz="1600" dirty="0">
                  <a:solidFill>
                    <a:srgbClr val="3D3D3D"/>
                  </a:solidFill>
                  <a:latin typeface="微软雅黑" panose="020B0703020204020201" charset="-122"/>
                  <a:ea typeface="微软雅黑" panose="020B0703020204020201" charset="-122"/>
                  <a:sym typeface="宋体" panose="02010600030101010101" pitchFamily="2" charset="-122"/>
                </a:rPr>
                <a:t>耶金服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2348121"/>
            <a:ext cx="12192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600" dirty="0">
                <a:solidFill>
                  <a:srgbClr val="3D3D3D"/>
                </a:solidFill>
                <a:latin typeface="Arial" panose="020B0604020202090204" pitchFamily="34" charset="0"/>
                <a:ea typeface="微软雅黑" panose="020B0703020204020201" charset="-122"/>
                <a:cs typeface="微软雅黑" panose="020B0703020204020201" charset="-122"/>
              </a:rPr>
              <a:t>THANKS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24910" y="3762375"/>
            <a:ext cx="4773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600" dirty="0">
                <a:solidFill>
                  <a:srgbClr val="3D3D3D"/>
                </a:solidFill>
                <a:latin typeface="Microsoft Sans Serif" panose="020B0604020202020204" charset="0"/>
                <a:ea typeface="Microsoft YaHei Light" charset="-122"/>
                <a:cs typeface="Microsoft YaHei Light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2A6EF859-0E3C-436A-B417-108A94489D70}"/>
              </a:ext>
            </a:extLst>
          </p:cNvPr>
          <p:cNvSpPr txBox="1"/>
          <p:nvPr/>
        </p:nvSpPr>
        <p:spPr>
          <a:xfrm>
            <a:off x="1415480" y="404665"/>
            <a:ext cx="6840760" cy="46091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EJB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的横空出世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C554F-B4CE-42C5-961E-21599B87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196752"/>
            <a:ext cx="5715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4EF356-FED1-4FEC-AA26-2BA7E27213CA}"/>
              </a:ext>
            </a:extLst>
          </p:cNvPr>
          <p:cNvSpPr txBox="1"/>
          <p:nvPr/>
        </p:nvSpPr>
        <p:spPr>
          <a:xfrm>
            <a:off x="6266384" y="996072"/>
            <a:ext cx="50225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400" dirty="0"/>
          </a:p>
          <a:p>
            <a:r>
              <a:rPr lang="en-US" altLang="zh-CN" sz="1400" dirty="0"/>
              <a:t>Java bean</a:t>
            </a:r>
            <a:r>
              <a:rPr lang="zh-CN" altLang="en-US" sz="1400" dirty="0"/>
              <a:t>虽然解决掉一部分的编程问题，提高了代码</a:t>
            </a:r>
            <a:endParaRPr lang="en-US" altLang="zh-CN" sz="1400" dirty="0"/>
          </a:p>
          <a:p>
            <a:r>
              <a:rPr lang="zh-CN" altLang="en-US" sz="1400" dirty="0"/>
              <a:t>的复用性，但在实际开发中，要实现事务，安全，分</a:t>
            </a:r>
            <a:endParaRPr lang="en-US" altLang="zh-CN" sz="1400" dirty="0"/>
          </a:p>
          <a:p>
            <a:r>
              <a:rPr lang="zh-CN" altLang="en-US" sz="1400" dirty="0"/>
              <a:t>布式，那么就不好用了。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此时，</a:t>
            </a:r>
            <a:r>
              <a:rPr lang="en-US" altLang="zh-CN" sz="1400" dirty="0"/>
              <a:t>java bean plus</a:t>
            </a:r>
            <a:r>
              <a:rPr lang="zh-CN" altLang="en-US" sz="1400" dirty="0"/>
              <a:t>横空出现，</a:t>
            </a:r>
            <a:r>
              <a:rPr lang="en-US" altLang="zh-CN" sz="1400" dirty="0"/>
              <a:t>EJB</a:t>
            </a:r>
            <a:r>
              <a:rPr lang="zh-CN" altLang="en-US" sz="1400" dirty="0"/>
              <a:t>，即</a:t>
            </a:r>
            <a:r>
              <a:rPr lang="en-US" altLang="zh-CN" sz="1400" dirty="0"/>
              <a:t>Enterprise </a:t>
            </a:r>
          </a:p>
          <a:p>
            <a:r>
              <a:rPr lang="en-US" altLang="zh-CN" sz="1400" dirty="0"/>
              <a:t>Java Beans,</a:t>
            </a:r>
            <a:r>
              <a:rPr lang="zh-CN" altLang="en-US" sz="1400" dirty="0"/>
              <a:t>企业级</a:t>
            </a:r>
            <a:r>
              <a:rPr lang="en-US" altLang="zh-CN" sz="1400" dirty="0"/>
              <a:t>java beans.</a:t>
            </a:r>
          </a:p>
          <a:p>
            <a:endParaRPr lang="en-US" altLang="zh-CN" sz="1400" dirty="0"/>
          </a:p>
          <a:p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EJB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是用于开发和部署多层结构的、分布式的、面向</a:t>
            </a:r>
            <a:endParaRPr lang="en-US" altLang="zh-CN" sz="14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对象的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应用系统的跨平台的构件体系结构</a:t>
            </a:r>
            <a:endParaRPr lang="en-US" altLang="zh-CN" sz="14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在开发分布式系统时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采用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EJB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可以使得开发商业应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用系统变得容易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应用系统可以在一个支持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EJB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的环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境中开发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开发完之后部署在其它的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EJB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环境中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随着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需求的改变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应用系统可以不加修改地迁移到其它功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能更强、更复杂的服务器上，但其缺点同样明显：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1.API</a:t>
            </a:r>
            <a:r>
              <a:rPr lang="zh-CN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对于初学者不太友好，甚至困难</a:t>
            </a:r>
            <a:endParaRPr lang="en-US" altLang="zh-CN" sz="1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编程不够直观，难以理解，</a:t>
            </a:r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API</a:t>
            </a:r>
            <a:r>
              <a:rPr lang="zh-CN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及其复杂</a:t>
            </a:r>
            <a:endParaRPr lang="en-US" altLang="zh-CN" sz="1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3.</a:t>
            </a:r>
            <a:r>
              <a:rPr lang="zh-CN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会降低程序运行性能</a:t>
            </a:r>
            <a:endParaRPr lang="en-US" altLang="zh-CN" sz="1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14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EJB</a:t>
            </a:r>
            <a:r>
              <a:rPr lang="zh-CN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本身的复杂度，显然注定了它很难广泛推广使用的命运！</a:t>
            </a:r>
            <a:endParaRPr lang="zh-CN" altLang="en-US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205C74-56E1-4D3F-801D-25CF6F73DE7F}"/>
              </a:ext>
            </a:extLst>
          </p:cNvPr>
          <p:cNvSpPr txBox="1"/>
          <p:nvPr/>
        </p:nvSpPr>
        <p:spPr>
          <a:xfrm>
            <a:off x="551384" y="5661248"/>
            <a:ext cx="938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EJB</a:t>
            </a:r>
            <a:r>
              <a:rPr lang="zh-CN" altLang="en-US" dirty="0"/>
              <a:t>的本质</a:t>
            </a:r>
            <a:r>
              <a:rPr lang="en-US" altLang="zh-CN" dirty="0"/>
              <a:t>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就是把原来放到客户端实现的代码放到服务器端，并依靠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RMI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进行通信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RMI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本质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就是通过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Java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对象可序列化机制实现分布计算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effectLst/>
                <a:latin typeface="-apple-system"/>
              </a:rPr>
              <a:t>服务器集群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就是通过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RMI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的通信，连接不同功能模块的服务器，以实现一个完整的功能。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90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EFD5E708-5387-4543-BB99-6D5529CCA223}"/>
              </a:ext>
            </a:extLst>
          </p:cNvPr>
          <p:cNvSpPr txBox="1"/>
          <p:nvPr/>
        </p:nvSpPr>
        <p:spPr>
          <a:xfrm>
            <a:off x="1415480" y="404665"/>
            <a:ext cx="6840760" cy="46091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轻量级</a:t>
            </a: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POJO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的出现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937992-71F4-4F16-BA03-C1209931859B}"/>
              </a:ext>
            </a:extLst>
          </p:cNvPr>
          <p:cNvSpPr txBox="1"/>
          <p:nvPr/>
        </p:nvSpPr>
        <p:spPr>
          <a:xfrm>
            <a:off x="694140" y="1054811"/>
            <a:ext cx="92104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过重的</a:t>
            </a:r>
            <a:r>
              <a:rPr lang="en-US" altLang="zh-CN" sz="1400" dirty="0"/>
              <a:t>EJB</a:t>
            </a:r>
            <a:r>
              <a:rPr lang="zh-CN" altLang="en-US" sz="1400" dirty="0"/>
              <a:t>，显然让大家失去了兴趣，有个叫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Martin Fowler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-apple-system"/>
              </a:rPr>
              <a:t>的人，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提出了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-apple-system"/>
              </a:rPr>
              <a:t>了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POJO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-apple-system"/>
              </a:rPr>
              <a:t>的思想，即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Plain Old Java Object"</a:t>
            </a:r>
            <a:r>
              <a:rPr lang="zh-CN" altLang="en-US" sz="1400" dirty="0">
                <a:solidFill>
                  <a:srgbClr val="333333"/>
                </a:solidFill>
                <a:latin typeface="-apple-system"/>
              </a:rPr>
              <a:t>，</a:t>
            </a:r>
            <a:endParaRPr lang="en-US" altLang="zh-CN" sz="1400" dirty="0">
              <a:solidFill>
                <a:srgbClr val="333333"/>
              </a:solidFill>
              <a:latin typeface="-apple-system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程序界义愤填膺，纷纷要求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EJB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-apple-system"/>
              </a:rPr>
              <a:t>轻量化开发；</a:t>
            </a:r>
            <a:endParaRPr lang="en-US" altLang="zh-CN" sz="1400" dirty="0">
              <a:solidFill>
                <a:srgbClr val="333333"/>
              </a:solidFill>
              <a:latin typeface="-apple-system"/>
            </a:endParaRPr>
          </a:p>
          <a:p>
            <a:endParaRPr lang="en-US" altLang="zh-CN" sz="1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用来表示普通的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对象，不是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JavaBean, 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EntityBean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或者 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SessionBean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POJO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不担当任何特殊的角色，</a:t>
            </a:r>
            <a:endParaRPr lang="en-US" altLang="zh-CN" sz="1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也不实现任何特殊的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框架的接口如，</a:t>
            </a:r>
            <a:r>
              <a:rPr lang="en-US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2"/>
              </a:rPr>
              <a:t>EJB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JDBC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等等</a:t>
            </a:r>
            <a:endParaRPr lang="en-US" altLang="zh-CN" sz="1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altLang="zh-CN" sz="1400" dirty="0">
              <a:solidFill>
                <a:srgbClr val="333333"/>
              </a:solidFill>
              <a:latin typeface="-apple-system"/>
            </a:endParaRPr>
          </a:p>
          <a:p>
            <a:endParaRPr lang="en-US" altLang="zh-CN" sz="1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altLang="zh-CN" sz="1400" dirty="0">
              <a:solidFill>
                <a:srgbClr val="333333"/>
              </a:solidFill>
              <a:latin typeface="-apple-system"/>
            </a:endParaRPr>
          </a:p>
          <a:p>
            <a:endParaRPr lang="en-US" altLang="zh-CN" sz="1400" dirty="0">
              <a:solidFill>
                <a:srgbClr val="333333"/>
              </a:solidFill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072FD-5798-4969-B9BD-C7572CB5D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40" y="2132856"/>
            <a:ext cx="7429500" cy="723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26A048-6B1E-41F7-A5CC-8AEF7F98EE98}"/>
              </a:ext>
            </a:extLst>
          </p:cNvPr>
          <p:cNvSpPr txBox="1"/>
          <p:nvPr/>
        </p:nvSpPr>
        <p:spPr>
          <a:xfrm>
            <a:off x="694140" y="2884035"/>
            <a:ext cx="1080372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我们疑惑为什么人们不喜欢在他们的系统中使用普通的对象，我们得到的结论是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——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普通的对象缺少一个响亮的名字，因此我们给它们起了一个，并且取得了很好的效果。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——Martin Fowler</a:t>
            </a:r>
          </a:p>
          <a:p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关于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VO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DTO,pojo,java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 beans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等定义和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diss,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感兴趣的请移步</a:t>
            </a:r>
            <a:r>
              <a:rPr lang="en-US" altLang="zh-CN" sz="1400" dirty="0" err="1">
                <a:solidFill>
                  <a:srgbClr val="333333"/>
                </a:solidFill>
                <a:latin typeface="arial" panose="020B0604020202020204" pitchFamily="34" charset="0"/>
              </a:rPr>
              <a:t>stackoverflow</a:t>
            </a:r>
            <a:endParaRPr lang="en-US" altLang="zh-CN" sz="1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1400" dirty="0">
                <a:hlinkClick r:id="rId5"/>
              </a:rPr>
              <a:t>https://stackoverflow.com/questions/1612334/difference-between-dto-vo-pojo-javabeans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在阿里巴巴开发手册中，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POJO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专指只有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setter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，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getter , </a:t>
            </a:r>
            <a:r>
              <a:rPr lang="en-US" altLang="zh-CN" sz="1400" b="0" i="0" dirty="0" err="1">
                <a:solidFill>
                  <a:srgbClr val="666666"/>
                </a:solidFill>
                <a:effectLst/>
                <a:latin typeface="PingFang SC"/>
              </a:rPr>
              <a:t>toString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的简单类，不实现任何接口，不实现任何类，没有其它框架侵入式的代码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与之类似的有：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PO(</a:t>
            </a:r>
            <a:r>
              <a:rPr lang="en-US" altLang="zh-CN" sz="1400" b="0" i="0" dirty="0" err="1">
                <a:solidFill>
                  <a:srgbClr val="666666"/>
                </a:solidFill>
                <a:effectLst/>
                <a:latin typeface="PingFang SC"/>
              </a:rPr>
              <a:t>persistant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 object) 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持久对象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VO(value object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或 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view object) 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值对象  或 视图对象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DO(domain object)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领域对象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BO(business object) 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业务对象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TO(transfer object) 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传输对象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DTO (data transfer object)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数据传输对象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b="0" i="0" dirty="0">
                <a:solidFill>
                  <a:srgbClr val="666666"/>
                </a:solidFill>
                <a:effectLst/>
                <a:latin typeface="PingFang SC"/>
              </a:rPr>
              <a:t>DAO(data access object) </a:t>
            </a:r>
            <a:r>
              <a:rPr lang="zh-CN" altLang="en-US" sz="1400" b="0" i="0" dirty="0">
                <a:solidFill>
                  <a:srgbClr val="666666"/>
                </a:solidFill>
                <a:effectLst/>
                <a:latin typeface="PingFang SC"/>
              </a:rPr>
              <a:t>数据访问对象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622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D7884D-D8CF-4AF5-920F-83A250328A53}"/>
              </a:ext>
            </a:extLst>
          </p:cNvPr>
          <p:cNvSpPr txBox="1"/>
          <p:nvPr/>
        </p:nvSpPr>
        <p:spPr>
          <a:xfrm>
            <a:off x="731404" y="1124744"/>
            <a:ext cx="107291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2002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年，一个叫做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Rod Johnson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的人顺应时代潮流，写了一本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《Expert one on one J2EE development </a:t>
            </a:r>
          </a:p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withoutEJB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》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的书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直接宣战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EJB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Spring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便应运而生，讽刺的是这些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POJO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对象在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Spring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依然被称作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bean,</a:t>
            </a: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只不过我们通常称之为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Spring bean.</a:t>
            </a:r>
          </a:p>
          <a:p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但反过来兜兜转转，又回到了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java  bean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原点</a:t>
            </a:r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对于一个</a:t>
            </a:r>
            <a:r>
              <a:rPr lang="en-US" altLang="zh-CN" dirty="0"/>
              <a:t>Bean </a:t>
            </a:r>
            <a:r>
              <a:rPr lang="zh-CN" altLang="en-US" dirty="0"/>
              <a:t>来说，如果你依赖别的</a:t>
            </a:r>
            <a:r>
              <a:rPr lang="en-US" altLang="zh-CN" dirty="0"/>
              <a:t>Bean , </a:t>
            </a:r>
            <a:r>
              <a:rPr lang="zh-CN" altLang="en-US" dirty="0"/>
              <a:t>只需要声明即可， </a:t>
            </a:r>
            <a:r>
              <a:rPr lang="en-US" altLang="zh-CN" dirty="0"/>
              <a:t>spring </a:t>
            </a:r>
            <a:r>
              <a:rPr lang="zh-CN" altLang="en-US" dirty="0"/>
              <a:t>容器负责把依赖的</a:t>
            </a:r>
            <a:r>
              <a:rPr lang="en-US" altLang="zh-CN" dirty="0"/>
              <a:t>bean </a:t>
            </a:r>
            <a:r>
              <a:rPr lang="zh-CN" altLang="en-US" dirty="0"/>
              <a:t>给“注入进去“， 起初大家称之为控制反转</a:t>
            </a:r>
            <a:r>
              <a:rPr lang="en-US" altLang="zh-CN" dirty="0"/>
              <a:t>(IoC)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后来 </a:t>
            </a:r>
            <a:r>
              <a:rPr lang="en-US" altLang="zh-CN" dirty="0"/>
              <a:t>Martin flower </a:t>
            </a:r>
            <a:r>
              <a:rPr lang="zh-CN" altLang="en-US" dirty="0"/>
              <a:t>给这种方式起来个更好的名字，叫“依赖注入”（</a:t>
            </a:r>
            <a:r>
              <a:rPr lang="en-US" altLang="zh-CN" dirty="0"/>
              <a:t>DI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如果一个</a:t>
            </a:r>
            <a:r>
              <a:rPr lang="en-US" altLang="zh-CN" dirty="0"/>
              <a:t>Bean </a:t>
            </a:r>
            <a:r>
              <a:rPr lang="zh-CN" altLang="en-US" dirty="0"/>
              <a:t>需要一些像事务，日志，安全这样的通用的服务， 也是只需要声明即可， </a:t>
            </a:r>
            <a:r>
              <a:rPr lang="en-US" altLang="zh-CN" dirty="0"/>
              <a:t>spring </a:t>
            </a:r>
            <a:r>
              <a:rPr lang="zh-CN" altLang="en-US" dirty="0"/>
              <a:t>容器在运行</a:t>
            </a:r>
            <a:endParaRPr lang="en-US" altLang="zh-CN" dirty="0"/>
          </a:p>
          <a:p>
            <a:r>
              <a:rPr lang="zh-CN" altLang="en-US" dirty="0"/>
              <a:t>时能够动态的“织入”这些服务， 这叫</a:t>
            </a:r>
            <a:r>
              <a:rPr lang="en-US" altLang="zh-CN" dirty="0"/>
              <a:t>AOP</a:t>
            </a:r>
            <a:r>
              <a:rPr lang="zh-CN" altLang="en-US" dirty="0"/>
              <a:t>。 </a:t>
            </a:r>
            <a:endParaRPr lang="en-US" altLang="zh-CN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后来</a:t>
            </a:r>
            <a:r>
              <a:rPr lang="en-US" altLang="zh-CN" dirty="0"/>
              <a:t>EJB</a:t>
            </a:r>
            <a:r>
              <a:rPr lang="zh-CN" altLang="en-US" dirty="0"/>
              <a:t>也学习</a:t>
            </a:r>
            <a:r>
              <a:rPr lang="en-US" altLang="zh-CN" dirty="0"/>
              <a:t>Spring , </a:t>
            </a:r>
            <a:r>
              <a:rPr lang="zh-CN" altLang="en-US" dirty="0"/>
              <a:t>简化开发和配置， 但是为时已晚， </a:t>
            </a:r>
            <a:r>
              <a:rPr lang="en-US" altLang="zh-CN" dirty="0"/>
              <a:t>Spring </a:t>
            </a:r>
            <a:r>
              <a:rPr lang="zh-CN" altLang="en-US" dirty="0"/>
              <a:t>已经成为事实上的标准了！</a:t>
            </a:r>
            <a:endParaRPr lang="en-US" altLang="zh-CN" dirty="0"/>
          </a:p>
          <a:p>
            <a:r>
              <a:rPr lang="zh-CN" altLang="en-US" dirty="0">
                <a:effectLst/>
              </a:rPr>
              <a:t>程序员已经被</a:t>
            </a:r>
            <a:r>
              <a:rPr lang="en-US" altLang="zh-CN" dirty="0"/>
              <a:t>S</a:t>
            </a:r>
            <a:r>
              <a:rPr lang="en-US" altLang="zh-CN" dirty="0">
                <a:effectLst/>
              </a:rPr>
              <a:t>pring </a:t>
            </a:r>
            <a:r>
              <a:rPr lang="zh-CN" altLang="en-US" dirty="0">
                <a:effectLst/>
              </a:rPr>
              <a:t>拉走了</a:t>
            </a:r>
            <a:r>
              <a:rPr lang="zh-CN" altLang="en-US" dirty="0"/>
              <a:t>！</a:t>
            </a:r>
            <a:endParaRPr lang="en-US" altLang="zh-CN" dirty="0">
              <a:effectLst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EA02F0DA-4AF3-478D-A738-27CF9C539843}"/>
              </a:ext>
            </a:extLst>
          </p:cNvPr>
          <p:cNvSpPr txBox="1"/>
          <p:nvPr/>
        </p:nvSpPr>
        <p:spPr>
          <a:xfrm>
            <a:off x="1415480" y="404665"/>
            <a:ext cx="6814120" cy="4677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 bean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的揭竿而起</a:t>
            </a:r>
          </a:p>
        </p:txBody>
      </p:sp>
    </p:spTree>
    <p:extLst>
      <p:ext uri="{BB962C8B-B14F-4D97-AF65-F5344CB8AC3E}">
        <p14:creationId xmlns:p14="http://schemas.microsoft.com/office/powerpoint/2010/main" val="364362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1EF5FD2D-92BD-43BB-ABB9-0428FF47E119}"/>
              </a:ext>
            </a:extLst>
          </p:cNvPr>
          <p:cNvSpPr txBox="1"/>
          <p:nvPr/>
        </p:nvSpPr>
        <p:spPr>
          <a:xfrm>
            <a:off x="1434516" y="394283"/>
            <a:ext cx="6795083" cy="478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Spring bean</a:t>
            </a:r>
            <a:r>
              <a:rPr lang="zh-CN" altLang="en-US" sz="240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  <a:sym typeface="宋体" panose="02010600030101010101" pitchFamily="2" charset="-122"/>
              </a:rPr>
              <a:t>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87C86F-76CA-4811-89FC-AFBF79FAAEF6}"/>
              </a:ext>
            </a:extLst>
          </p:cNvPr>
          <p:cNvSpPr txBox="1"/>
          <p:nvPr/>
        </p:nvSpPr>
        <p:spPr>
          <a:xfrm>
            <a:off x="695400" y="1268760"/>
            <a:ext cx="89988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In Spring, the objects that form the backbone of your application and that are managed by the Spring IoC 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container are called beans. A bean is an object that is instantiated, assembled, and managed by a Spring </a:t>
            </a:r>
          </a:p>
          <a:p>
            <a:r>
              <a:rPr lang="en-US" altLang="zh-CN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IoC container   ---- Spring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官方文档</a:t>
            </a:r>
            <a:endParaRPr lang="en-US" altLang="zh-CN" sz="1400" b="0" i="0" dirty="0"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open sans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在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Spring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中，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由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Spring IoC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容器管理的构成应用程序主干的对象称为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bean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bean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是由</a:t>
            </a:r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Spring IoC</a:t>
            </a:r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容器实例化、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</a:rPr>
              <a:t>组装和管理的对象。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1400" b="0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概念简单明了，我们提取出关键的信息： </a:t>
            </a:r>
            <a:endParaRPr lang="en-US" altLang="zh-CN" sz="1400" b="0" i="0" dirty="0">
              <a:solidFill>
                <a:srgbClr val="3F3F3F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zh-CN" altLang="en-US" sz="1400" b="0" i="0" dirty="0">
              <a:solidFill>
                <a:srgbClr val="3F3F3F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bean</a:t>
            </a: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是对象，一个或者多个不限定</a:t>
            </a:r>
          </a:p>
          <a:p>
            <a:pPr algn="l">
              <a:buFont typeface="+mj-lt"/>
              <a:buAutoNum type="arabicPeriod"/>
            </a:pPr>
            <a:r>
              <a:rPr lang="en-US" altLang="zh-CN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bean</a:t>
            </a: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由</a:t>
            </a:r>
            <a:r>
              <a:rPr lang="en-US" altLang="zh-CN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Spring</a:t>
            </a: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中一个叫</a:t>
            </a:r>
            <a:r>
              <a:rPr lang="en-US" altLang="zh-CN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IoC</a:t>
            </a: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的</a:t>
            </a:r>
            <a:r>
              <a:rPr lang="zh-CN" altLang="en-US" sz="1400" b="1" dirty="0">
                <a:solidFill>
                  <a:srgbClr val="3F3F3F"/>
                </a:solidFill>
                <a:latin typeface="Segoe UI" panose="020B0502040204020203" pitchFamily="34" charset="0"/>
              </a:rPr>
              <a:t>容器</a:t>
            </a: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管理</a:t>
            </a:r>
          </a:p>
          <a:p>
            <a:pPr algn="l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我们的应用程序由一个个</a:t>
            </a:r>
            <a:r>
              <a:rPr lang="en-US" altLang="zh-CN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bean</a:t>
            </a:r>
            <a:r>
              <a:rPr lang="zh-CN" altLang="en-US" sz="1400" b="1" i="0" dirty="0">
                <a:solidFill>
                  <a:srgbClr val="3F3F3F"/>
                </a:solidFill>
                <a:effectLst/>
                <a:latin typeface="Segoe UI" panose="020B0502040204020203" pitchFamily="34" charset="0"/>
              </a:rPr>
              <a:t>构成</a:t>
            </a: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rgbClr val="2E3033"/>
                </a:solidFill>
                <a:latin typeface="Arial" panose="020B0604020202020204" pitchFamily="34" charset="0"/>
              </a:rPr>
              <a:t>官方文档：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400" b="0" i="0" dirty="0">
                <a:solidFill>
                  <a:srgbClr val="2E3033"/>
                </a:solidFill>
                <a:effectLst/>
                <a:latin typeface="Arial" panose="020B0604020202020204" pitchFamily="34" charset="0"/>
                <a:hlinkClick r:id="rId2"/>
              </a:rPr>
              <a:t>https://docs.spring.io/spring-framework/docs/current/reference/html/core.html#spring-core</a:t>
            </a:r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dirty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1400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69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496039" y="196195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703020204020201" charset="-122"/>
                <a:cs typeface="微软雅黑" panose="020B0703020204020201" charset="-122"/>
              </a:rPr>
              <a:t>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8697" y="379500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Spring IoC</a:t>
            </a:r>
            <a:r>
              <a:rPr kumimoji="1" lang="zh-CN" altLang="en-US" sz="4000" spc="1250" dirty="0">
                <a:solidFill>
                  <a:srgbClr val="3D3D3D"/>
                </a:solidFill>
                <a:latin typeface="微软雅黑" panose="020B0703020204020201" charset="-122"/>
                <a:ea typeface="微软雅黑" panose="020B0703020204020201" charset="-122"/>
                <a:cs typeface="微软雅黑" panose="020B0703020204020201" charset="-122"/>
              </a:rPr>
              <a:t>容器技术体系</a:t>
            </a:r>
          </a:p>
        </p:txBody>
      </p:sp>
    </p:spTree>
    <p:extLst>
      <p:ext uri="{BB962C8B-B14F-4D97-AF65-F5344CB8AC3E}">
        <p14:creationId xmlns:p14="http://schemas.microsoft.com/office/powerpoint/2010/main" val="2439850754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20471</TotalTime>
  <Words>5386</Words>
  <Application>Microsoft Office PowerPoint</Application>
  <PresentationFormat>宽屏</PresentationFormat>
  <Paragraphs>603</Paragraphs>
  <Slides>49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8" baseType="lpstr">
      <vt:lpstr>-apple-system</vt:lpstr>
      <vt:lpstr>Arial Unicode MS</vt:lpstr>
      <vt:lpstr>Helvetica Neue</vt:lpstr>
      <vt:lpstr>Microsoft YaHei Light</vt:lpstr>
      <vt:lpstr>Monaco</vt:lpstr>
      <vt:lpstr>open sans</vt:lpstr>
      <vt:lpstr>PingFang SC</vt:lpstr>
      <vt:lpstr>DengXian</vt:lpstr>
      <vt:lpstr>DengXian</vt:lpstr>
      <vt:lpstr>宋体</vt:lpstr>
      <vt:lpstr>微软雅黑</vt:lpstr>
      <vt:lpstr>微软雅黑 Light</vt:lpstr>
      <vt:lpstr>Arial</vt:lpstr>
      <vt:lpstr>Arial</vt:lpstr>
      <vt:lpstr>Consolas</vt:lpstr>
      <vt:lpstr>Microsoft Sans Serif</vt:lpstr>
      <vt:lpstr>Segoe UI</vt:lpstr>
      <vt:lpstr>第一套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luoxixiang01224</cp:lastModifiedBy>
  <cp:revision>608</cp:revision>
  <dcterms:created xsi:type="dcterms:W3CDTF">2019-05-29T08:39:36Z</dcterms:created>
  <dcterms:modified xsi:type="dcterms:W3CDTF">2021-08-25T11:59:33Z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